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1" r:id="rId3"/>
    <p:sldId id="290" r:id="rId4"/>
    <p:sldId id="274" r:id="rId5"/>
    <p:sldId id="291" r:id="rId6"/>
    <p:sldId id="294" r:id="rId7"/>
    <p:sldId id="266" r:id="rId8"/>
    <p:sldId id="292" r:id="rId9"/>
    <p:sldId id="303" r:id="rId10"/>
    <p:sldId id="276" r:id="rId11"/>
    <p:sldId id="295" r:id="rId12"/>
    <p:sldId id="260" r:id="rId13"/>
    <p:sldId id="279" r:id="rId14"/>
    <p:sldId id="280" r:id="rId15"/>
    <p:sldId id="304" r:id="rId16"/>
    <p:sldId id="305" r:id="rId17"/>
    <p:sldId id="283" r:id="rId18"/>
    <p:sldId id="284" r:id="rId19"/>
    <p:sldId id="297" r:id="rId20"/>
    <p:sldId id="258" r:id="rId21"/>
    <p:sldId id="306" r:id="rId22"/>
    <p:sldId id="298" r:id="rId23"/>
    <p:sldId id="299" r:id="rId24"/>
    <p:sldId id="307" r:id="rId25"/>
    <p:sldId id="308" r:id="rId26"/>
    <p:sldId id="300" r:id="rId27"/>
    <p:sldId id="301" r:id="rId28"/>
    <p:sldId id="285" r:id="rId29"/>
    <p:sldId id="302" r:id="rId30"/>
    <p:sldId id="27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94" autoAdjust="0"/>
    <p:restoredTop sz="94660"/>
  </p:normalViewPr>
  <p:slideViewPr>
    <p:cSldViewPr>
      <p:cViewPr varScale="1">
        <p:scale>
          <a:sx n="65" d="100"/>
          <a:sy n="65" d="100"/>
        </p:scale>
        <p:origin x="177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35D361-C83D-4B21-B9BA-39D5EC9F62A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5D361-C83D-4B21-B9BA-39D5EC9F62A9}"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35D361-C83D-4B21-B9BA-39D5EC9F62A9}" type="datetimeFigureOut">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35D361-C83D-4B21-B9BA-39D5EC9F62A9}" type="datetimeFigureOut">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9/28/2023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8600"/>
            <a:ext cx="7924800" cy="460375"/>
          </a:xfrm>
          <a:prstGeom prst="rect">
            <a:avLst/>
          </a:prstGeom>
        </p:spPr>
        <p:txBody>
          <a:bodyPr wrap="square">
            <a:spAutoFit/>
          </a:bodyPr>
          <a:lstStyle/>
          <a:p>
            <a:pPr algn="ctr"/>
            <a:r>
              <a:rPr lang="en-US" sz="2400" b="1">
                <a:solidFill>
                  <a:srgbClr val="FF0000"/>
                </a:solidFill>
                <a:latin typeface="Arial" panose="020B0604020202020204" pitchFamily="34" charset="0"/>
                <a:cs typeface="Arial" panose="020B0604020202020204" pitchFamily="34" charset="0"/>
              </a:rPr>
              <a:t> BÀI 3. QUY TRÌNH TRỒNG TRỌT</a:t>
            </a:r>
            <a:endParaRPr lang="en-US" sz="2400">
              <a:solidFill>
                <a:srgbClr val="FF0000"/>
              </a:solidFill>
              <a:latin typeface="Arial" panose="020B0604020202020204" pitchFamily="34" charset="0"/>
              <a:cs typeface="Arial" panose="020B0604020202020204" pitchFamily="34" charset="0"/>
            </a:endParaRPr>
          </a:p>
        </p:txBody>
      </p:sp>
      <p:pic>
        <p:nvPicPr>
          <p:cNvPr id="2" name="Picture 2" descr="C:\Users\USER\Desktop\lam-dat-hieu-qu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17273"/>
            <a:ext cx="4495800" cy="27117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90266"/>
            <a:ext cx="4191000" cy="27387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05200"/>
            <a:ext cx="44958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ải xuống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81400"/>
            <a:ext cx="4191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24400" y="5715000"/>
            <a:ext cx="4176252" cy="914400"/>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5">
                    <a:lumMod val="10000"/>
                  </a:schemeClr>
                </a:solidFill>
                <a:latin typeface="Times New Roman" pitchFamily="18" charset="0"/>
                <a:cs typeface="Times New Roman" pitchFamily="18" charset="0"/>
              </a:rPr>
              <a:t>Giáo</a:t>
            </a:r>
            <a:r>
              <a:rPr lang="en-US" sz="2000" b="1" dirty="0">
                <a:solidFill>
                  <a:schemeClr val="accent5">
                    <a:lumMod val="10000"/>
                  </a:schemeClr>
                </a:solidFill>
                <a:latin typeface="Times New Roman" pitchFamily="18" charset="0"/>
                <a:cs typeface="Times New Roman" pitchFamily="18" charset="0"/>
              </a:rPr>
              <a:t> </a:t>
            </a:r>
            <a:r>
              <a:rPr lang="en-US" sz="2000" b="1" dirty="0" err="1">
                <a:solidFill>
                  <a:schemeClr val="accent5">
                    <a:lumMod val="10000"/>
                  </a:schemeClr>
                </a:solidFill>
                <a:latin typeface="Times New Roman" pitchFamily="18" charset="0"/>
                <a:cs typeface="Times New Roman" pitchFamily="18" charset="0"/>
              </a:rPr>
              <a:t>viên</a:t>
            </a:r>
            <a:r>
              <a:rPr lang="en-US" sz="2000" b="1" dirty="0">
                <a:solidFill>
                  <a:schemeClr val="accent5">
                    <a:lumMod val="10000"/>
                  </a:schemeClr>
                </a:solidFill>
                <a:latin typeface="Times New Roman" pitchFamily="18" charset="0"/>
                <a:cs typeface="Times New Roman" pitchFamily="18" charset="0"/>
              </a:rPr>
              <a:t>: THIỀU KIM CHI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anim calcmode="lin" valueType="num">
                                      <p:cBhvr>
                                        <p:cTn id="28" dur="1000" fill="hold"/>
                                        <p:tgtEl>
                                          <p:spTgt spid="1029"/>
                                        </p:tgtEl>
                                        <p:attrNameLst>
                                          <p:attrName>ppt_x</p:attrName>
                                        </p:attrNameLst>
                                      </p:cBhvr>
                                      <p:tavLst>
                                        <p:tav tm="0">
                                          <p:val>
                                            <p:strVal val="#ppt_x"/>
                                          </p:val>
                                        </p:tav>
                                        <p:tav tm="100000">
                                          <p:val>
                                            <p:strVal val="#ppt_x"/>
                                          </p:val>
                                        </p:tav>
                                      </p:tavLst>
                                    </p:anim>
                                    <p:anim calcmode="lin" valueType="num">
                                      <p:cBhvr>
                                        <p:cTn id="2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52400"/>
            <a:ext cx="7924800" cy="460375"/>
          </a:xfrm>
          <a:prstGeom prst="rect">
            <a:avLst/>
          </a:prstGeom>
        </p:spPr>
        <p:txBody>
          <a:bodyPr wrap="square">
            <a:spAutoFit/>
          </a:bodyPr>
          <a:lstStyle/>
          <a:p>
            <a:pPr algn="ctr"/>
            <a:r>
              <a:rPr lang="en-US" sz="2400" b="1">
                <a:solidFill>
                  <a:srgbClr val="FF0000"/>
                </a:solidFill>
                <a:latin typeface="Arial" panose="020B0604020202020204" pitchFamily="34" charset="0"/>
                <a:cs typeface="Arial" panose="020B0604020202020204" pitchFamily="34" charset="0"/>
              </a:rPr>
              <a:t>BÀI 3. QUY TRÌNH TRỒNG TRỌT</a:t>
            </a:r>
            <a:endParaRPr lang="en-US" sz="240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457200" y="614065"/>
            <a:ext cx="7924800" cy="1198880"/>
          </a:xfrm>
          <a:prstGeom prst="rect">
            <a:avLst/>
          </a:prstGeom>
        </p:spPr>
        <p:txBody>
          <a:bodyPr wrap="square">
            <a:spAutoFit/>
          </a:bodyPr>
          <a:lstStyle/>
          <a:p>
            <a:r>
              <a:rPr lang="en-US" sz="2400" b="1" dirty="0">
                <a:solidFill>
                  <a:srgbClr val="FF0000"/>
                </a:solidFill>
                <a:latin typeface="Arial" panose="020B0604020202020204" pitchFamily="34" charset="0"/>
                <a:cs typeface="Arial" panose="020B0604020202020204" pitchFamily="34" charset="0"/>
              </a:rPr>
              <a:t>2. </a:t>
            </a:r>
            <a:r>
              <a:rPr lang="en-US" sz="2400" b="1" dirty="0" err="1">
                <a:solidFill>
                  <a:srgbClr val="FF0000"/>
                </a:solidFill>
                <a:latin typeface="Arial" panose="020B0604020202020204" pitchFamily="34" charset="0"/>
                <a:cs typeface="Arial" panose="020B0604020202020204" pitchFamily="34" charset="0"/>
              </a:rPr>
              <a:t>Chuẩn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bị</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giống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cây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trồng</a:t>
            </a:r>
            <a:r>
              <a:rPr lang="en-US" sz="2400" b="1" dirty="0">
                <a:solidFill>
                  <a:srgbClr val="FF0000"/>
                </a:solidFill>
                <a:latin typeface="Arial" panose="020B0604020202020204" pitchFamily="34" charset="0"/>
                <a:cs typeface="Arial" panose="020B0604020202020204" pitchFamily="34" charset="0"/>
              </a:rPr>
              <a:t>:</a:t>
            </a:r>
          </a:p>
          <a:p>
            <a:r>
              <a:rPr lang="en-US" sz="2400" b="1" dirty="0">
                <a:latin typeface="Arial" panose="020B0604020202020204" pitchFamily="34" charset="0"/>
                <a:cs typeface="Arial" panose="020B0604020202020204" pitchFamily="34" charset="0"/>
              </a:rPr>
              <a:t>Quan </a:t>
            </a:r>
            <a:r>
              <a:rPr lang="en-US" sz="2400" b="1" dirty="0" err="1">
                <a:latin typeface="Arial" panose="020B0604020202020204" pitchFamily="34" charset="0"/>
                <a:cs typeface="Arial" panose="020B0604020202020204" pitchFamily="34" charset="0"/>
              </a:rPr>
              <a:t>sát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hình</a:t>
            </a:r>
            <a:r>
              <a:rPr lang="en-US" sz="2400" b="1" dirty="0">
                <a:latin typeface="Arial" panose="020B0604020202020204" pitchFamily="34" charset="0"/>
                <a:cs typeface="Arial" panose="020B0604020202020204" pitchFamily="34" charset="0"/>
              </a:rPr>
              <a:t> 3.3 </a:t>
            </a:r>
            <a:r>
              <a:rPr lang="en-US" sz="2400" b="1" dirty="0" err="1">
                <a:latin typeface="Arial" panose="020B0604020202020204" pitchFamily="34" charset="0"/>
                <a:cs typeface="Arial" panose="020B0604020202020204" pitchFamily="34" charset="0"/>
              </a:rPr>
              <a:t>hãy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chỉ</a:t>
            </a:r>
            <a:r>
              <a:rPr lang="en-US" sz="2400" b="1" dirty="0">
                <a:latin typeface="Arial" panose="020B0604020202020204" pitchFamily="34" charset="0"/>
                <a:cs typeface="Arial" panose="020B0604020202020204" pitchFamily="34" charset="0"/>
              </a:rPr>
              <a:t> ra </a:t>
            </a:r>
            <a:r>
              <a:rPr lang="en-US" sz="2400" b="1" dirty="0" err="1">
                <a:latin typeface="Arial" panose="020B0604020202020204" pitchFamily="34" charset="0"/>
                <a:cs typeface="Arial" panose="020B0604020202020204" pitchFamily="34" charset="0"/>
              </a:rPr>
              <a:t>cây</a:t>
            </a:r>
            <a:r>
              <a:rPr lang="en-US" sz="2400" b="1" dirty="0">
                <a:latin typeface="Arial" panose="020B0604020202020204" pitchFamily="34" charset="0"/>
                <a:cs typeface="Arial" panose="020B0604020202020204" pitchFamily="34" charset="0"/>
              </a:rPr>
              <a:t> con </a:t>
            </a:r>
            <a:r>
              <a:rPr lang="en-US" sz="2400" b="1" dirty="0" err="1">
                <a:latin typeface="Arial" panose="020B0604020202020204" pitchFamily="34" charset="0"/>
                <a:cs typeface="Arial" panose="020B0604020202020204" pitchFamily="34" charset="0"/>
              </a:rPr>
              <a:t>không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nên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chọn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trồng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vì</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sao</a:t>
            </a:r>
            <a:r>
              <a:rPr lang="en-US" sz="2400" b="1" dirty="0">
                <a:latin typeface="Arial" panose="020B0604020202020204" pitchFamily="34" charset="0"/>
                <a:cs typeface="Arial" panose="020B0604020202020204" pitchFamily="34" charset="0"/>
              </a:rPr>
              <a:t>?</a:t>
            </a:r>
            <a:endParaRPr lang="vi-VN" sz="2400" b="1" dirty="0">
              <a:latin typeface="Arial" panose="020B0604020202020204" pitchFamily="34" charset="0"/>
              <a:cs typeface="Arial" panose="020B0604020202020204" pitchFamily="34" charset="0"/>
            </a:endParaRPr>
          </a:p>
        </p:txBody>
      </p:sp>
      <p:pic>
        <p:nvPicPr>
          <p:cNvPr id="10" name="Content Placeholder 9" descr="download"/>
          <p:cNvPicPr>
            <a:picLocks noGrp="1" noChangeAspect="1"/>
          </p:cNvPicPr>
          <p:nvPr>
            <p:ph idx="1"/>
          </p:nvPr>
        </p:nvPicPr>
        <p:blipFill>
          <a:blip r:embed="rId2"/>
          <a:stretch>
            <a:fillRect/>
          </a:stretch>
        </p:blipFill>
        <p:spPr>
          <a:xfrm>
            <a:off x="457200" y="2169141"/>
            <a:ext cx="3840553" cy="2875915"/>
          </a:xfrm>
          <a:prstGeom prst="rect">
            <a:avLst/>
          </a:prstGeom>
        </p:spPr>
      </p:pic>
      <p:sp>
        <p:nvSpPr>
          <p:cNvPr id="12" name="Rounded Rectangle 11"/>
          <p:cNvSpPr/>
          <p:nvPr/>
        </p:nvSpPr>
        <p:spPr>
          <a:xfrm>
            <a:off x="661035" y="5334000"/>
            <a:ext cx="3276600" cy="121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 </a:t>
            </a:r>
            <a:r>
              <a:rPr lang="en-US" sz="2800" b="1" dirty="0" err="1">
                <a:solidFill>
                  <a:srgbClr val="FF0000"/>
                </a:solidFill>
              </a:rPr>
              <a:t>Hình</a:t>
            </a:r>
            <a:r>
              <a:rPr lang="en-US" sz="2800" b="1" dirty="0">
                <a:solidFill>
                  <a:srgbClr val="FF0000"/>
                </a:solidFill>
              </a:rPr>
              <a:t> b, </a:t>
            </a:r>
            <a:r>
              <a:rPr lang="en-US" sz="2800" b="1" dirty="0" err="1">
                <a:solidFill>
                  <a:srgbClr val="FF0000"/>
                </a:solidFill>
              </a:rPr>
              <a:t>vì</a:t>
            </a:r>
            <a:r>
              <a:rPr lang="en-US" sz="2800" b="1" dirty="0">
                <a:solidFill>
                  <a:srgbClr val="FF0000"/>
                </a:solidFill>
              </a:rPr>
              <a:t> </a:t>
            </a:r>
            <a:r>
              <a:rPr lang="en-US" sz="2800" b="1" dirty="0" err="1">
                <a:solidFill>
                  <a:srgbClr val="FF0000"/>
                </a:solidFill>
              </a:rPr>
              <a:t>cây</a:t>
            </a:r>
            <a:r>
              <a:rPr lang="en-US" sz="2800" b="1" dirty="0">
                <a:solidFill>
                  <a:srgbClr val="FF0000"/>
                </a:solidFill>
              </a:rPr>
              <a:t> </a:t>
            </a:r>
            <a:r>
              <a:rPr lang="en-US" sz="2800" b="1" dirty="0" err="1">
                <a:solidFill>
                  <a:srgbClr val="FF0000"/>
                </a:solidFill>
              </a:rPr>
              <a:t>đang</a:t>
            </a:r>
            <a:r>
              <a:rPr lang="en-US" sz="2800" b="1" dirty="0">
                <a:solidFill>
                  <a:srgbClr val="FF0000"/>
                </a:solidFill>
              </a:rPr>
              <a:t> </a:t>
            </a:r>
            <a:r>
              <a:rPr lang="en-US" sz="2800" b="1" dirty="0" err="1">
                <a:solidFill>
                  <a:srgbClr val="FF0000"/>
                </a:solidFill>
              </a:rPr>
              <a:t>bị</a:t>
            </a:r>
            <a:r>
              <a:rPr lang="en-US" sz="2800" b="1" dirty="0">
                <a:solidFill>
                  <a:srgbClr val="FF0000"/>
                </a:solidFill>
              </a:rPr>
              <a:t> </a:t>
            </a:r>
            <a:r>
              <a:rPr lang="en-US" sz="2800" b="1" dirty="0" err="1">
                <a:solidFill>
                  <a:srgbClr val="FF0000"/>
                </a:solidFill>
              </a:rPr>
              <a:t>sâu</a:t>
            </a:r>
            <a:r>
              <a:rPr lang="en-US" sz="2800" b="1" dirty="0">
                <a:solidFill>
                  <a:srgbClr val="FF0000"/>
                </a:solidFill>
              </a:rPr>
              <a:t> </a:t>
            </a:r>
            <a:r>
              <a:rPr lang="en-US" sz="2800" b="1" dirty="0" err="1">
                <a:solidFill>
                  <a:srgbClr val="FF0000"/>
                </a:solidFill>
              </a:rPr>
              <a:t>tấn</a:t>
            </a:r>
            <a:r>
              <a:rPr lang="en-US" sz="2800" b="1" dirty="0">
                <a:solidFill>
                  <a:srgbClr val="FF0000"/>
                </a:solidFill>
              </a:rPr>
              <a:t> </a:t>
            </a:r>
            <a:r>
              <a:rPr lang="en-US" sz="2800" b="1" dirty="0" err="1">
                <a:solidFill>
                  <a:srgbClr val="FF0000"/>
                </a:solidFill>
              </a:rPr>
              <a:t>công</a:t>
            </a:r>
            <a:endParaRPr lang="en-US" sz="2800" b="1" dirty="0">
              <a:solidFill>
                <a:srgbClr val="FF0000"/>
              </a:solidFill>
            </a:endParaRPr>
          </a:p>
        </p:txBody>
      </p:sp>
      <p:sp>
        <p:nvSpPr>
          <p:cNvPr id="13" name="Cloud 12"/>
          <p:cNvSpPr/>
          <p:nvPr/>
        </p:nvSpPr>
        <p:spPr>
          <a:xfrm>
            <a:off x="4563110" y="1981200"/>
            <a:ext cx="4147820" cy="1961515"/>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Nếu</a:t>
            </a:r>
            <a:r>
              <a:rPr lang="en-US" sz="2000" b="1" dirty="0">
                <a:solidFill>
                  <a:schemeClr val="tx1"/>
                </a:solidFill>
              </a:rPr>
              <a:t> </a:t>
            </a:r>
            <a:r>
              <a:rPr lang="en-US" sz="2000" b="1" dirty="0" err="1">
                <a:solidFill>
                  <a:schemeClr val="tx1"/>
                </a:solidFill>
              </a:rPr>
              <a:t>muốn</a:t>
            </a:r>
            <a:r>
              <a:rPr lang="en-US" sz="2000" b="1" dirty="0">
                <a:solidFill>
                  <a:schemeClr val="tx1"/>
                </a:solidFill>
              </a:rPr>
              <a:t> </a:t>
            </a:r>
            <a:r>
              <a:rPr lang="en-US" sz="2000" b="1" dirty="0" err="1">
                <a:solidFill>
                  <a:schemeClr val="tx1"/>
                </a:solidFill>
              </a:rPr>
              <a:t>dùng</a:t>
            </a:r>
            <a:r>
              <a:rPr lang="en-US" sz="2000" b="1" dirty="0">
                <a:solidFill>
                  <a:schemeClr val="tx1"/>
                </a:solidFill>
              </a:rPr>
              <a:t> </a:t>
            </a:r>
            <a:r>
              <a:rPr lang="en-US" sz="2000" b="1" dirty="0" err="1">
                <a:solidFill>
                  <a:schemeClr val="tx1"/>
                </a:solidFill>
              </a:rPr>
              <a:t>cây</a:t>
            </a:r>
            <a:r>
              <a:rPr lang="en-US" sz="2000" b="1" dirty="0">
                <a:solidFill>
                  <a:schemeClr val="tx1"/>
                </a:solidFill>
              </a:rPr>
              <a:t> ở </a:t>
            </a:r>
            <a:r>
              <a:rPr lang="en-US" sz="2000" b="1" dirty="0" err="1">
                <a:solidFill>
                  <a:schemeClr val="tx1"/>
                </a:solidFill>
              </a:rPr>
              <a:t>hình</a:t>
            </a:r>
            <a:r>
              <a:rPr lang="en-US" sz="2000" b="1" dirty="0">
                <a:solidFill>
                  <a:schemeClr val="tx1"/>
                </a:solidFill>
              </a:rPr>
              <a:t> b </a:t>
            </a:r>
            <a:r>
              <a:rPr lang="en-US" sz="2000" b="1" dirty="0" err="1">
                <a:solidFill>
                  <a:schemeClr val="tx1"/>
                </a:solidFill>
              </a:rPr>
              <a:t>để</a:t>
            </a:r>
            <a:r>
              <a:rPr lang="en-US" sz="2000" b="1" dirty="0">
                <a:solidFill>
                  <a:schemeClr val="tx1"/>
                </a:solidFill>
              </a:rPr>
              <a:t> </a:t>
            </a:r>
            <a:r>
              <a:rPr lang="en-US" sz="2000" b="1" dirty="0" err="1">
                <a:solidFill>
                  <a:schemeClr val="tx1"/>
                </a:solidFill>
              </a:rPr>
              <a:t>trồng</a:t>
            </a:r>
            <a:r>
              <a:rPr lang="en-US" sz="2000" b="1" dirty="0">
                <a:solidFill>
                  <a:schemeClr val="tx1"/>
                </a:solidFill>
              </a:rPr>
              <a:t> </a:t>
            </a:r>
            <a:r>
              <a:rPr lang="en-US" sz="2000" b="1" dirty="0" err="1">
                <a:solidFill>
                  <a:schemeClr val="tx1"/>
                </a:solidFill>
              </a:rPr>
              <a:t>thì</a:t>
            </a:r>
            <a:r>
              <a:rPr lang="en-US" sz="2000" b="1" dirty="0">
                <a:solidFill>
                  <a:schemeClr val="tx1"/>
                </a:solidFill>
              </a:rPr>
              <a:t> </a:t>
            </a:r>
            <a:r>
              <a:rPr lang="en-US" sz="2000" b="1" dirty="0" err="1">
                <a:solidFill>
                  <a:schemeClr val="tx1"/>
                </a:solidFill>
              </a:rPr>
              <a:t>chúng</a:t>
            </a:r>
            <a:r>
              <a:rPr lang="en-US" sz="2000" b="1" dirty="0">
                <a:solidFill>
                  <a:schemeClr val="tx1"/>
                </a:solidFill>
              </a:rPr>
              <a:t> ta </a:t>
            </a:r>
            <a:r>
              <a:rPr lang="en-US" sz="2000" b="1" dirty="0" err="1">
                <a:solidFill>
                  <a:schemeClr val="tx1"/>
                </a:solidFill>
              </a:rPr>
              <a:t>nên</a:t>
            </a:r>
            <a:r>
              <a:rPr lang="en-US" sz="2000" b="1" dirty="0">
                <a:solidFill>
                  <a:schemeClr val="tx1"/>
                </a:solidFill>
              </a:rPr>
              <a:t> </a:t>
            </a:r>
            <a:r>
              <a:rPr lang="en-US" sz="2000" b="1" dirty="0" err="1">
                <a:solidFill>
                  <a:schemeClr val="tx1"/>
                </a:solidFill>
              </a:rPr>
              <a:t>xử</a:t>
            </a:r>
            <a:r>
              <a:rPr lang="en-US" sz="2000" b="1" dirty="0">
                <a:solidFill>
                  <a:schemeClr val="tx1"/>
                </a:solidFill>
              </a:rPr>
              <a:t> </a:t>
            </a:r>
            <a:r>
              <a:rPr lang="en-US" sz="2000" b="1" dirty="0" err="1">
                <a:solidFill>
                  <a:schemeClr val="tx1"/>
                </a:solidFill>
              </a:rPr>
              <a:t>lý</a:t>
            </a:r>
            <a:r>
              <a:rPr lang="en-US" sz="2000" b="1" dirty="0">
                <a:solidFill>
                  <a:schemeClr val="tx1"/>
                </a:solidFill>
              </a:rPr>
              <a:t> </a:t>
            </a:r>
            <a:r>
              <a:rPr lang="en-US" sz="2000" b="1" dirty="0" err="1">
                <a:solidFill>
                  <a:schemeClr val="tx1"/>
                </a:solidFill>
              </a:rPr>
              <a:t>như</a:t>
            </a:r>
            <a:r>
              <a:rPr lang="en-US" sz="2000" b="1" dirty="0">
                <a:solidFill>
                  <a:schemeClr val="tx1"/>
                </a:solidFill>
              </a:rPr>
              <a:t> </a:t>
            </a:r>
            <a:r>
              <a:rPr lang="en-US" sz="2000" b="1" dirty="0" err="1">
                <a:solidFill>
                  <a:schemeClr val="tx1"/>
                </a:solidFill>
              </a:rPr>
              <a:t>thế</a:t>
            </a:r>
            <a:r>
              <a:rPr lang="en-US" sz="2000" b="1" dirty="0">
                <a:solidFill>
                  <a:schemeClr val="tx1"/>
                </a:solidFill>
              </a:rPr>
              <a:t> </a:t>
            </a:r>
            <a:r>
              <a:rPr lang="en-US" sz="2000" b="1" dirty="0" err="1">
                <a:solidFill>
                  <a:schemeClr val="tx1"/>
                </a:solidFill>
              </a:rPr>
              <a:t>nào</a:t>
            </a:r>
            <a:r>
              <a:rPr lang="en-US" sz="2000" b="1" dirty="0">
                <a:solidFill>
                  <a:schemeClr val="tx1"/>
                </a:solidFill>
              </a:rPr>
              <a:t>?</a:t>
            </a:r>
          </a:p>
        </p:txBody>
      </p:sp>
      <p:sp>
        <p:nvSpPr>
          <p:cNvPr id="14" name="Down Arrow 13"/>
          <p:cNvSpPr/>
          <p:nvPr/>
        </p:nvSpPr>
        <p:spPr>
          <a:xfrm>
            <a:off x="6408420" y="4066857"/>
            <a:ext cx="457200" cy="990600"/>
          </a:xfrm>
          <a:prstGeom prst="downArrow">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4"/>
          <p:cNvSpPr txBox="1"/>
          <p:nvPr/>
        </p:nvSpPr>
        <p:spPr>
          <a:xfrm>
            <a:off x="5206367" y="5181600"/>
            <a:ext cx="3404233" cy="1200329"/>
          </a:xfrm>
          <a:prstGeom prst="rect">
            <a:avLst/>
          </a:prstGeom>
          <a:noFill/>
        </p:spPr>
        <p:txBody>
          <a:bodyPr wrap="square" rtlCol="0">
            <a:spAutoFit/>
          </a:bodyPr>
          <a:lstStyle/>
          <a:p>
            <a:pPr algn="ctr"/>
            <a:r>
              <a:rPr lang="en-US" sz="2400" b="1" dirty="0" err="1">
                <a:solidFill>
                  <a:srgbClr val="002060"/>
                </a:solidFill>
                <a:latin typeface="Cambria" panose="02040503050406030204" pitchFamily="18" charset="0"/>
                <a:ea typeface="Cambria" panose="02040503050406030204" pitchFamily="18" charset="0"/>
              </a:rPr>
              <a:t>Cần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phải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cắt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bỏ</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chỗ</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bị</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sâu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bệnh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và</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diệt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sâu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bệnh</a:t>
            </a:r>
            <a:endParaRPr lang="en-US" sz="2400" b="1" dirty="0">
              <a:solidFill>
                <a:srgbClr val="00206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726"/>
            <a:ext cx="8229600" cy="1143000"/>
          </a:xfrm>
        </p:spPr>
        <p:txBody>
          <a:bodyPr>
            <a:normAutofit/>
          </a:bodyPr>
          <a:lstStyle/>
          <a:p>
            <a:pPr algn="l"/>
            <a:r>
              <a:rPr lang="en-US" sz="3110" b="1" dirty="0" err="1">
                <a:solidFill>
                  <a:srgbClr val="FF0000"/>
                </a:solidFill>
              </a:rPr>
              <a:t>Đối</a:t>
            </a:r>
            <a:r>
              <a:rPr lang="en-US" sz="3110" b="1" dirty="0">
                <a:solidFill>
                  <a:srgbClr val="FF0000"/>
                </a:solidFill>
              </a:rPr>
              <a:t> </a:t>
            </a:r>
            <a:r>
              <a:rPr lang="en-US" sz="3110" b="1" dirty="0" err="1">
                <a:solidFill>
                  <a:srgbClr val="FF0000"/>
                </a:solidFill>
              </a:rPr>
              <a:t>với</a:t>
            </a:r>
            <a:r>
              <a:rPr lang="en-US" sz="3110" b="1" dirty="0">
                <a:solidFill>
                  <a:srgbClr val="FF0000"/>
                </a:solidFill>
              </a:rPr>
              <a:t> </a:t>
            </a:r>
            <a:r>
              <a:rPr lang="en-US" sz="3110" b="1" dirty="0" err="1">
                <a:solidFill>
                  <a:srgbClr val="FF0000"/>
                </a:solidFill>
              </a:rPr>
              <a:t>hạt</a:t>
            </a:r>
            <a:r>
              <a:rPr lang="en-US" sz="3110" b="1" dirty="0">
                <a:solidFill>
                  <a:srgbClr val="FF0000"/>
                </a:solidFill>
              </a:rPr>
              <a:t> </a:t>
            </a:r>
            <a:r>
              <a:rPr lang="en-US" sz="3110" b="1" dirty="0" err="1">
                <a:solidFill>
                  <a:srgbClr val="FF0000"/>
                </a:solidFill>
              </a:rPr>
              <a:t>giống</a:t>
            </a:r>
            <a:r>
              <a:rPr lang="en-US" sz="3110" b="1" dirty="0">
                <a:solidFill>
                  <a:srgbClr val="FF0000"/>
                </a:solidFill>
              </a:rPr>
              <a:t>, </a:t>
            </a:r>
            <a:r>
              <a:rPr lang="en-US" sz="3110" b="1" dirty="0" err="1">
                <a:solidFill>
                  <a:srgbClr val="FF0000"/>
                </a:solidFill>
              </a:rPr>
              <a:t>em</a:t>
            </a:r>
            <a:r>
              <a:rPr lang="en-US" sz="3110" b="1" dirty="0">
                <a:solidFill>
                  <a:srgbClr val="FF0000"/>
                </a:solidFill>
              </a:rPr>
              <a:t> </a:t>
            </a:r>
            <a:r>
              <a:rPr lang="en-US" sz="3110" b="1" dirty="0" err="1">
                <a:solidFill>
                  <a:srgbClr val="FF0000"/>
                </a:solidFill>
              </a:rPr>
              <a:t>hãy</a:t>
            </a:r>
            <a:r>
              <a:rPr lang="en-US" sz="3110" b="1" dirty="0">
                <a:solidFill>
                  <a:srgbClr val="FF0000"/>
                </a:solidFill>
              </a:rPr>
              <a:t> </a:t>
            </a:r>
            <a:r>
              <a:rPr lang="en-US" sz="3110" b="1" dirty="0" err="1">
                <a:solidFill>
                  <a:srgbClr val="FF0000"/>
                </a:solidFill>
              </a:rPr>
              <a:t>cho</a:t>
            </a:r>
            <a:r>
              <a:rPr lang="en-US" sz="3110" b="1" dirty="0">
                <a:solidFill>
                  <a:srgbClr val="FF0000"/>
                </a:solidFill>
              </a:rPr>
              <a:t> </a:t>
            </a:r>
            <a:r>
              <a:rPr lang="en-US" sz="3110" b="1" dirty="0" err="1">
                <a:solidFill>
                  <a:srgbClr val="FF0000"/>
                </a:solidFill>
              </a:rPr>
              <a:t>biết</a:t>
            </a:r>
            <a:r>
              <a:rPr lang="en-US" sz="3110" b="1" dirty="0">
                <a:solidFill>
                  <a:srgbClr val="FF0000"/>
                </a:solidFill>
              </a:rPr>
              <a:t> </a:t>
            </a:r>
            <a:r>
              <a:rPr lang="en-US" sz="3110" b="1" dirty="0" err="1">
                <a:solidFill>
                  <a:srgbClr val="FF0000"/>
                </a:solidFill>
              </a:rPr>
              <a:t>hạt</a:t>
            </a:r>
            <a:r>
              <a:rPr lang="en-US" sz="3110" b="1" dirty="0">
                <a:solidFill>
                  <a:srgbClr val="FF0000"/>
                </a:solidFill>
              </a:rPr>
              <a:t> </a:t>
            </a:r>
            <a:r>
              <a:rPr lang="en-US" sz="3110" b="1" dirty="0" err="1">
                <a:solidFill>
                  <a:srgbClr val="FF0000"/>
                </a:solidFill>
              </a:rPr>
              <a:t>lúa</a:t>
            </a:r>
            <a:r>
              <a:rPr lang="en-US" sz="3110" b="1" dirty="0">
                <a:solidFill>
                  <a:srgbClr val="FF0000"/>
                </a:solidFill>
              </a:rPr>
              <a:t> </a:t>
            </a:r>
            <a:r>
              <a:rPr lang="en-US" sz="3110" b="1" dirty="0" err="1">
                <a:solidFill>
                  <a:srgbClr val="FF0000"/>
                </a:solidFill>
              </a:rPr>
              <a:t>trong</a:t>
            </a:r>
            <a:r>
              <a:rPr lang="en-US" sz="3110" b="1" dirty="0">
                <a:solidFill>
                  <a:srgbClr val="FF0000"/>
                </a:solidFill>
              </a:rPr>
              <a:t> </a:t>
            </a:r>
            <a:r>
              <a:rPr lang="en-US" sz="3110" b="1" dirty="0" err="1">
                <a:solidFill>
                  <a:srgbClr val="FF0000"/>
                </a:solidFill>
              </a:rPr>
              <a:t>hình</a:t>
            </a:r>
            <a:r>
              <a:rPr lang="en-US" sz="3110" b="1" dirty="0">
                <a:solidFill>
                  <a:srgbClr val="FF0000"/>
                </a:solidFill>
              </a:rPr>
              <a:t> </a:t>
            </a:r>
            <a:r>
              <a:rPr lang="en-US" sz="3110" b="1" dirty="0" err="1">
                <a:solidFill>
                  <a:srgbClr val="FF0000"/>
                </a:solidFill>
              </a:rPr>
              <a:t>nào</a:t>
            </a:r>
            <a:r>
              <a:rPr lang="en-US" sz="3110" b="1" dirty="0">
                <a:solidFill>
                  <a:srgbClr val="FF0000"/>
                </a:solidFill>
              </a:rPr>
              <a:t> </a:t>
            </a:r>
            <a:r>
              <a:rPr lang="en-US" sz="3110" b="1" dirty="0" err="1">
                <a:solidFill>
                  <a:srgbClr val="FF0000"/>
                </a:solidFill>
              </a:rPr>
              <a:t>dưới</a:t>
            </a:r>
            <a:r>
              <a:rPr lang="en-US" sz="3110" b="1" dirty="0">
                <a:solidFill>
                  <a:srgbClr val="FF0000"/>
                </a:solidFill>
              </a:rPr>
              <a:t> </a:t>
            </a:r>
            <a:r>
              <a:rPr lang="en-US" sz="3110" b="1" dirty="0" err="1">
                <a:solidFill>
                  <a:srgbClr val="FF0000"/>
                </a:solidFill>
              </a:rPr>
              <a:t>đây</a:t>
            </a:r>
            <a:r>
              <a:rPr lang="en-US" sz="3110" b="1" dirty="0">
                <a:solidFill>
                  <a:srgbClr val="FF0000"/>
                </a:solidFill>
              </a:rPr>
              <a:t> </a:t>
            </a:r>
            <a:r>
              <a:rPr lang="en-US" sz="3110" b="1" dirty="0" err="1">
                <a:solidFill>
                  <a:srgbClr val="FF0000"/>
                </a:solidFill>
              </a:rPr>
              <a:t>có</a:t>
            </a:r>
            <a:r>
              <a:rPr lang="en-US" sz="3110" b="1" dirty="0">
                <a:solidFill>
                  <a:srgbClr val="FF0000"/>
                </a:solidFill>
              </a:rPr>
              <a:t> </a:t>
            </a:r>
            <a:r>
              <a:rPr lang="en-US" sz="3110" b="1" dirty="0" err="1">
                <a:solidFill>
                  <a:srgbClr val="FF0000"/>
                </a:solidFill>
              </a:rPr>
              <a:t>thể</a:t>
            </a:r>
            <a:r>
              <a:rPr lang="en-US" sz="3110" b="1" dirty="0">
                <a:solidFill>
                  <a:srgbClr val="FF0000"/>
                </a:solidFill>
              </a:rPr>
              <a:t> </a:t>
            </a:r>
            <a:r>
              <a:rPr lang="en-US" sz="3110" b="1" dirty="0" err="1">
                <a:solidFill>
                  <a:srgbClr val="FF0000"/>
                </a:solidFill>
              </a:rPr>
              <a:t>gieo</a:t>
            </a:r>
            <a:r>
              <a:rPr lang="en-US" sz="3110" b="1" dirty="0">
                <a:solidFill>
                  <a:srgbClr val="FF0000"/>
                </a:solidFill>
              </a:rPr>
              <a:t> </a:t>
            </a:r>
            <a:r>
              <a:rPr lang="en-US" sz="3110" b="1" dirty="0" err="1">
                <a:solidFill>
                  <a:srgbClr val="FF0000"/>
                </a:solidFill>
              </a:rPr>
              <a:t>ngay</a:t>
            </a:r>
            <a:r>
              <a:rPr lang="en-US" sz="3110" b="1" dirty="0">
                <a:solidFill>
                  <a:srgbClr val="FF0000"/>
                </a:solidFill>
              </a:rPr>
              <a:t>, </a:t>
            </a:r>
            <a:r>
              <a:rPr lang="en-US" sz="3110" b="1" dirty="0" err="1">
                <a:solidFill>
                  <a:srgbClr val="FF0000"/>
                </a:solidFill>
              </a:rPr>
              <a:t>vì</a:t>
            </a:r>
            <a:r>
              <a:rPr lang="en-US" sz="3110" b="1" dirty="0">
                <a:solidFill>
                  <a:srgbClr val="FF0000"/>
                </a:solidFill>
              </a:rPr>
              <a:t> </a:t>
            </a:r>
            <a:r>
              <a:rPr lang="en-US" sz="3110" b="1" dirty="0" err="1">
                <a:solidFill>
                  <a:srgbClr val="FF0000"/>
                </a:solidFill>
              </a:rPr>
              <a:t>sao</a:t>
            </a:r>
            <a:r>
              <a:rPr lang="en-US" sz="3110" b="1" dirty="0">
                <a:solidFill>
                  <a:srgbClr val="FF0000"/>
                </a:solidFill>
              </a:rPr>
              <a:t>?</a:t>
            </a:r>
          </a:p>
        </p:txBody>
      </p:sp>
      <p:pic>
        <p:nvPicPr>
          <p:cNvPr id="126" name="Picture 2"/>
          <p:cNvPicPr>
            <a:picLocks noGrp="1" noChangeAspect="1"/>
          </p:cNvPicPr>
          <p:nvPr>
            <p:ph idx="1"/>
          </p:nvPr>
        </p:nvPicPr>
        <p:blipFill>
          <a:blip r:embed="rId2"/>
          <a:stretch>
            <a:fillRect/>
          </a:stretch>
        </p:blipFill>
        <p:spPr>
          <a:xfrm>
            <a:off x="762000" y="1524000"/>
            <a:ext cx="4233545" cy="2098675"/>
          </a:xfrm>
          <a:prstGeom prst="rect">
            <a:avLst/>
          </a:prstGeom>
          <a:noFill/>
          <a:ln w="9525">
            <a:noFill/>
          </a:ln>
        </p:spPr>
      </p:pic>
      <p:sp>
        <p:nvSpPr>
          <p:cNvPr id="4" name="Right Arrow 3"/>
          <p:cNvSpPr/>
          <p:nvPr/>
        </p:nvSpPr>
        <p:spPr>
          <a:xfrm>
            <a:off x="5050472" y="2362041"/>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p:cNvSpPr/>
          <p:nvPr/>
        </p:nvSpPr>
        <p:spPr>
          <a:xfrm>
            <a:off x="5943600" y="1550689"/>
            <a:ext cx="3200400" cy="1660207"/>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Hình</a:t>
            </a:r>
            <a:r>
              <a:rPr lang="en-US" sz="2400" b="1" dirty="0">
                <a:solidFill>
                  <a:schemeClr val="tx1"/>
                </a:solidFill>
              </a:rPr>
              <a:t> b, </a:t>
            </a:r>
            <a:r>
              <a:rPr lang="en-US" sz="2400" b="1" dirty="0" err="1">
                <a:solidFill>
                  <a:schemeClr val="tx1"/>
                </a:solidFill>
              </a:rPr>
              <a:t>vì</a:t>
            </a:r>
            <a:r>
              <a:rPr lang="en-US" sz="2400" b="1" dirty="0">
                <a:solidFill>
                  <a:schemeClr val="tx1"/>
                </a:solidFill>
              </a:rPr>
              <a:t> </a:t>
            </a:r>
            <a:r>
              <a:rPr lang="en-US" sz="2400" b="1" dirty="0" err="1">
                <a:solidFill>
                  <a:schemeClr val="tx1"/>
                </a:solidFill>
              </a:rPr>
              <a:t>hạt</a:t>
            </a:r>
            <a:r>
              <a:rPr lang="en-US" sz="2400" b="1" dirty="0">
                <a:solidFill>
                  <a:schemeClr val="tx1"/>
                </a:solidFill>
              </a:rPr>
              <a:t> </a:t>
            </a:r>
            <a:r>
              <a:rPr lang="en-US" sz="2400" b="1" dirty="0" err="1">
                <a:solidFill>
                  <a:schemeClr val="tx1"/>
                </a:solidFill>
              </a:rPr>
              <a:t>giống</a:t>
            </a:r>
            <a:r>
              <a:rPr lang="en-US" sz="2400" b="1" dirty="0">
                <a:solidFill>
                  <a:schemeClr val="tx1"/>
                </a:solidFill>
              </a:rPr>
              <a:t> </a:t>
            </a:r>
            <a:r>
              <a:rPr lang="en-US" sz="2400" b="1" dirty="0" err="1">
                <a:solidFill>
                  <a:schemeClr val="tx1"/>
                </a:solidFill>
              </a:rPr>
              <a:t>đã</a:t>
            </a:r>
            <a:r>
              <a:rPr lang="en-US" sz="2400" b="1" dirty="0">
                <a:solidFill>
                  <a:schemeClr val="tx1"/>
                </a:solidFill>
              </a:rPr>
              <a:t> </a:t>
            </a:r>
            <a:r>
              <a:rPr lang="en-US" sz="2400" b="1" dirty="0" err="1">
                <a:solidFill>
                  <a:schemeClr val="tx1"/>
                </a:solidFill>
              </a:rPr>
              <a:t>được</a:t>
            </a:r>
            <a:r>
              <a:rPr lang="en-US" sz="2400" b="1" dirty="0">
                <a:solidFill>
                  <a:schemeClr val="tx1"/>
                </a:solidFill>
              </a:rPr>
              <a:t> </a:t>
            </a:r>
            <a:r>
              <a:rPr lang="en-US" sz="2400" b="1" dirty="0" err="1">
                <a:solidFill>
                  <a:schemeClr val="tx1"/>
                </a:solidFill>
              </a:rPr>
              <a:t>xử</a:t>
            </a:r>
            <a:r>
              <a:rPr lang="en-US" sz="2400" b="1" dirty="0">
                <a:solidFill>
                  <a:schemeClr val="tx1"/>
                </a:solidFill>
              </a:rPr>
              <a:t> </a:t>
            </a:r>
            <a:r>
              <a:rPr lang="en-US" sz="2400" b="1" dirty="0" err="1">
                <a:solidFill>
                  <a:schemeClr val="tx1"/>
                </a:solidFill>
              </a:rPr>
              <a:t>lý</a:t>
            </a:r>
            <a:r>
              <a:rPr lang="en-US" sz="2400" b="1" dirty="0">
                <a:solidFill>
                  <a:schemeClr val="tx1"/>
                </a:solidFill>
              </a:rPr>
              <a:t> </a:t>
            </a:r>
            <a:r>
              <a:rPr lang="en-US" sz="2400" b="1" dirty="0" err="1">
                <a:solidFill>
                  <a:schemeClr val="tx1"/>
                </a:solidFill>
              </a:rPr>
              <a:t>nảy</a:t>
            </a:r>
            <a:r>
              <a:rPr lang="en-US" sz="2400" b="1" dirty="0">
                <a:solidFill>
                  <a:schemeClr val="tx1"/>
                </a:solidFill>
              </a:rPr>
              <a:t> </a:t>
            </a:r>
            <a:r>
              <a:rPr lang="en-US" sz="2400" b="1" dirty="0" err="1">
                <a:solidFill>
                  <a:schemeClr val="tx1"/>
                </a:solidFill>
              </a:rPr>
              <a:t>mầm</a:t>
            </a:r>
            <a:endParaRPr lang="en-US" sz="2400" b="1" dirty="0">
              <a:solidFill>
                <a:schemeClr val="tx1"/>
              </a:solidFill>
            </a:endParaRPr>
          </a:p>
        </p:txBody>
      </p:sp>
      <p:sp>
        <p:nvSpPr>
          <p:cNvPr id="6" name="Rectangles 5"/>
          <p:cNvSpPr/>
          <p:nvPr/>
        </p:nvSpPr>
        <p:spPr>
          <a:xfrm>
            <a:off x="381000" y="3687445"/>
            <a:ext cx="85344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rPr>
              <a:t>Vì</a:t>
            </a:r>
            <a:r>
              <a:rPr lang="en-US" sz="2800" b="1" dirty="0">
                <a:solidFill>
                  <a:srgbClr val="FF0000"/>
                </a:solidFill>
              </a:rPr>
              <a:t> </a:t>
            </a:r>
            <a:r>
              <a:rPr lang="en-US" sz="2800" b="1" dirty="0" err="1">
                <a:solidFill>
                  <a:srgbClr val="FF0000"/>
                </a:solidFill>
              </a:rPr>
              <a:t>sao</a:t>
            </a:r>
            <a:r>
              <a:rPr lang="en-US" sz="2800" b="1" dirty="0">
                <a:solidFill>
                  <a:srgbClr val="FF0000"/>
                </a:solidFill>
              </a:rPr>
              <a:t> </a:t>
            </a:r>
            <a:r>
              <a:rPr lang="en-US" sz="2800" b="1" dirty="0" err="1">
                <a:solidFill>
                  <a:srgbClr val="FF0000"/>
                </a:solidFill>
              </a:rPr>
              <a:t>nên</a:t>
            </a:r>
            <a:r>
              <a:rPr lang="en-US" sz="2800" b="1" dirty="0">
                <a:solidFill>
                  <a:srgbClr val="FF0000"/>
                </a:solidFill>
              </a:rPr>
              <a:t> </a:t>
            </a:r>
            <a:r>
              <a:rPr lang="en-US" sz="2800" b="1" dirty="0" err="1">
                <a:solidFill>
                  <a:srgbClr val="FF0000"/>
                </a:solidFill>
              </a:rPr>
              <a:t>xử</a:t>
            </a:r>
            <a:r>
              <a:rPr lang="en-US" sz="2800" b="1" dirty="0">
                <a:solidFill>
                  <a:srgbClr val="FF0000"/>
                </a:solidFill>
              </a:rPr>
              <a:t> </a:t>
            </a:r>
            <a:r>
              <a:rPr lang="en-US" sz="2800" b="1" dirty="0" err="1">
                <a:solidFill>
                  <a:srgbClr val="FF0000"/>
                </a:solidFill>
              </a:rPr>
              <a:t>lý</a:t>
            </a:r>
            <a:r>
              <a:rPr lang="en-US" sz="2800" b="1" dirty="0">
                <a:solidFill>
                  <a:srgbClr val="FF0000"/>
                </a:solidFill>
              </a:rPr>
              <a:t> </a:t>
            </a:r>
            <a:r>
              <a:rPr lang="en-US" sz="2800" b="1" dirty="0" err="1">
                <a:solidFill>
                  <a:srgbClr val="FF0000"/>
                </a:solidFill>
              </a:rPr>
              <a:t>hạt</a:t>
            </a:r>
            <a:r>
              <a:rPr lang="en-US" sz="2800" b="1" dirty="0">
                <a:solidFill>
                  <a:srgbClr val="FF0000"/>
                </a:solidFill>
              </a:rPr>
              <a:t> </a:t>
            </a:r>
            <a:r>
              <a:rPr lang="en-US" sz="2800" b="1" dirty="0" err="1">
                <a:solidFill>
                  <a:srgbClr val="FF0000"/>
                </a:solidFill>
              </a:rPr>
              <a:t>giống</a:t>
            </a:r>
            <a:r>
              <a:rPr lang="en-US" sz="2800" b="1" dirty="0">
                <a:solidFill>
                  <a:srgbClr val="FF0000"/>
                </a:solidFill>
              </a:rPr>
              <a:t> </a:t>
            </a:r>
            <a:r>
              <a:rPr lang="en-US" sz="2800" b="1" dirty="0" err="1">
                <a:solidFill>
                  <a:srgbClr val="FF0000"/>
                </a:solidFill>
              </a:rPr>
              <a:t>trước</a:t>
            </a:r>
            <a:r>
              <a:rPr lang="en-US" sz="2800" b="1" dirty="0">
                <a:solidFill>
                  <a:srgbClr val="FF0000"/>
                </a:solidFill>
              </a:rPr>
              <a:t> </a:t>
            </a:r>
            <a:r>
              <a:rPr lang="en-US" sz="2800" b="1" dirty="0" err="1">
                <a:solidFill>
                  <a:srgbClr val="FF0000"/>
                </a:solidFill>
              </a:rPr>
              <a:t>khi</a:t>
            </a:r>
            <a:r>
              <a:rPr lang="en-US" sz="2800" b="1" dirty="0">
                <a:solidFill>
                  <a:srgbClr val="FF0000"/>
                </a:solidFill>
              </a:rPr>
              <a:t> </a:t>
            </a:r>
            <a:r>
              <a:rPr lang="en-US" sz="2800" b="1" dirty="0" err="1">
                <a:solidFill>
                  <a:srgbClr val="FF0000"/>
                </a:solidFill>
              </a:rPr>
              <a:t>gieo</a:t>
            </a:r>
            <a:r>
              <a:rPr lang="en-US" sz="2800" b="1" dirty="0">
                <a:solidFill>
                  <a:srgbClr val="FF0000"/>
                </a:solidFill>
              </a:rPr>
              <a:t> </a:t>
            </a:r>
            <a:r>
              <a:rPr lang="en-US" sz="2800" b="1" dirty="0" err="1">
                <a:solidFill>
                  <a:srgbClr val="FF0000"/>
                </a:solidFill>
              </a:rPr>
              <a:t>trồng</a:t>
            </a:r>
            <a:r>
              <a:rPr lang="en-US" sz="2800" b="1" dirty="0">
                <a:solidFill>
                  <a:srgbClr val="FF0000"/>
                </a:solidFill>
              </a:rPr>
              <a:t>?</a:t>
            </a:r>
          </a:p>
        </p:txBody>
      </p:sp>
      <p:sp>
        <p:nvSpPr>
          <p:cNvPr id="7" name="Rounded Rectangle 6"/>
          <p:cNvSpPr/>
          <p:nvPr/>
        </p:nvSpPr>
        <p:spPr>
          <a:xfrm>
            <a:off x="266700" y="4913368"/>
            <a:ext cx="8610600" cy="1828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b="1" dirty="0">
                <a:solidFill>
                  <a:srgbClr val="FF0000"/>
                </a:solidFill>
              </a:rPr>
              <a:t>2.1. </a:t>
            </a:r>
            <a:r>
              <a:rPr lang="en-US" sz="2800" b="1" dirty="0" err="1">
                <a:solidFill>
                  <a:srgbClr val="FF0000"/>
                </a:solidFill>
              </a:rPr>
              <a:t>Mục</a:t>
            </a:r>
            <a:r>
              <a:rPr lang="en-US" sz="2800" b="1" dirty="0">
                <a:solidFill>
                  <a:srgbClr val="FF0000"/>
                </a:solidFill>
              </a:rPr>
              <a:t> </a:t>
            </a:r>
            <a:r>
              <a:rPr lang="en-US" sz="2800" b="1" dirty="0" err="1">
                <a:solidFill>
                  <a:srgbClr val="FF0000"/>
                </a:solidFill>
              </a:rPr>
              <a:t>đích</a:t>
            </a:r>
            <a:r>
              <a:rPr lang="en-US" sz="2800" b="1" dirty="0">
                <a:solidFill>
                  <a:srgbClr val="FF0000"/>
                </a:solidFill>
              </a:rPr>
              <a:t>:</a:t>
            </a:r>
          </a:p>
          <a:p>
            <a:pPr algn="ctr"/>
            <a:r>
              <a:rPr lang="en-US" sz="2800" b="1" dirty="0" err="1">
                <a:gradFill>
                  <a:gsLst>
                    <a:gs pos="0">
                      <a:srgbClr val="7B32B2"/>
                    </a:gs>
                    <a:gs pos="100000">
                      <a:srgbClr val="401A5D"/>
                    </a:gs>
                  </a:gsLst>
                  <a:lin scaled="0"/>
                </a:gradFill>
              </a:rPr>
              <a:t>Để</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đảm</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bảo</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hạt</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giống</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hoặc</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cây</a:t>
            </a:r>
            <a:r>
              <a:rPr lang="en-US" sz="2800" b="1" dirty="0">
                <a:gradFill>
                  <a:gsLst>
                    <a:gs pos="0">
                      <a:srgbClr val="7B32B2"/>
                    </a:gs>
                    <a:gs pos="100000">
                      <a:srgbClr val="401A5D"/>
                    </a:gs>
                  </a:gsLst>
                  <a:lin scaled="0"/>
                </a:gradFill>
              </a:rPr>
              <a:t> con </a:t>
            </a:r>
            <a:r>
              <a:rPr lang="en-US" sz="2800" b="1" dirty="0" err="1">
                <a:gradFill>
                  <a:gsLst>
                    <a:gs pos="0">
                      <a:srgbClr val="7B32B2"/>
                    </a:gs>
                    <a:gs pos="100000">
                      <a:srgbClr val="401A5D"/>
                    </a:gs>
                  </a:gsLst>
                  <a:lin scaled="0"/>
                </a:gradFill>
              </a:rPr>
              <a:t>khỏe</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mạnh</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sạch</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bệnh</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đủ</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số</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lượng</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giống</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để</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gieo</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trồng</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trên</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diện</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tích</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đất</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đã</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chuẩn</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bị</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trước</a:t>
            </a:r>
            <a:r>
              <a:rPr lang="en-US" sz="2800" b="1" dirty="0">
                <a:gradFill>
                  <a:gsLst>
                    <a:gs pos="0">
                      <a:srgbClr val="7B32B2"/>
                    </a:gs>
                    <a:gs pos="100000">
                      <a:srgbClr val="401A5D"/>
                    </a:gs>
                  </a:gsLst>
                  <a:lin scaled="0"/>
                </a:gra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r>
              <a:rPr lang="en-US" altLang="vi-VN" sz="3200" b="1" dirty="0" err="1">
                <a:solidFill>
                  <a:srgbClr val="FF0000"/>
                </a:solidFill>
              </a:rPr>
              <a:t>Quy</a:t>
            </a:r>
            <a:r>
              <a:rPr lang="en-US" altLang="vi-VN" sz="3200" b="1" dirty="0">
                <a:solidFill>
                  <a:srgbClr val="FF0000"/>
                </a:solidFill>
              </a:rPr>
              <a:t> </a:t>
            </a:r>
            <a:r>
              <a:rPr lang="en-US" altLang="vi-VN" sz="3200" b="1" dirty="0" err="1">
                <a:solidFill>
                  <a:srgbClr val="FF0000"/>
                </a:solidFill>
              </a:rPr>
              <a:t>trình</a:t>
            </a:r>
            <a:r>
              <a:rPr lang="en-US" altLang="vi-VN" sz="3200" b="1" dirty="0">
                <a:solidFill>
                  <a:srgbClr val="FF0000"/>
                </a:solidFill>
              </a:rPr>
              <a:t> </a:t>
            </a:r>
            <a:r>
              <a:rPr lang="en-US" altLang="vi-VN" sz="3200" b="1" dirty="0" err="1">
                <a:solidFill>
                  <a:srgbClr val="FF0000"/>
                </a:solidFill>
              </a:rPr>
              <a:t>chuẩn</a:t>
            </a:r>
            <a:r>
              <a:rPr lang="en-US" altLang="vi-VN" sz="3200" b="1" dirty="0">
                <a:solidFill>
                  <a:srgbClr val="FF0000"/>
                </a:solidFill>
              </a:rPr>
              <a:t> </a:t>
            </a:r>
            <a:r>
              <a:rPr lang="en-US" altLang="vi-VN" sz="3200" b="1" dirty="0" err="1">
                <a:solidFill>
                  <a:srgbClr val="FF0000"/>
                </a:solidFill>
              </a:rPr>
              <a:t>bị</a:t>
            </a:r>
            <a:r>
              <a:rPr lang="en-US" altLang="vi-VN" sz="3200" b="1" dirty="0">
                <a:solidFill>
                  <a:srgbClr val="FF0000"/>
                </a:solidFill>
              </a:rPr>
              <a:t> </a:t>
            </a:r>
            <a:r>
              <a:rPr lang="en-US" altLang="vi-VN" sz="3200" b="1" dirty="0" err="1">
                <a:solidFill>
                  <a:srgbClr val="FF0000"/>
                </a:solidFill>
              </a:rPr>
              <a:t>giống</a:t>
            </a:r>
            <a:r>
              <a:rPr lang="en-US" altLang="vi-VN" sz="3200" b="1" dirty="0">
                <a:solidFill>
                  <a:srgbClr val="FF0000"/>
                </a:solidFill>
              </a:rPr>
              <a:t> </a:t>
            </a:r>
            <a:r>
              <a:rPr lang="en-US" altLang="vi-VN" sz="3200" b="1" dirty="0" err="1">
                <a:solidFill>
                  <a:srgbClr val="FF0000"/>
                </a:solidFill>
              </a:rPr>
              <a:t>được</a:t>
            </a:r>
            <a:r>
              <a:rPr lang="en-US" altLang="vi-VN" sz="3200" b="1" dirty="0">
                <a:solidFill>
                  <a:srgbClr val="FF0000"/>
                </a:solidFill>
              </a:rPr>
              <a:t> </a:t>
            </a:r>
            <a:r>
              <a:rPr lang="en-US" altLang="vi-VN" sz="3200" b="1" dirty="0" err="1">
                <a:solidFill>
                  <a:srgbClr val="FF0000"/>
                </a:solidFill>
              </a:rPr>
              <a:t>thực</a:t>
            </a:r>
            <a:r>
              <a:rPr lang="en-US" altLang="vi-VN" sz="3200" b="1" dirty="0">
                <a:solidFill>
                  <a:srgbClr val="FF0000"/>
                </a:solidFill>
              </a:rPr>
              <a:t> </a:t>
            </a:r>
            <a:r>
              <a:rPr lang="en-US" altLang="vi-VN" sz="3200" b="1" dirty="0" err="1">
                <a:solidFill>
                  <a:srgbClr val="FF0000"/>
                </a:solidFill>
              </a:rPr>
              <a:t>hiện</a:t>
            </a:r>
            <a:r>
              <a:rPr lang="en-US" altLang="vi-VN" sz="3200" b="1" dirty="0">
                <a:solidFill>
                  <a:srgbClr val="FF0000"/>
                </a:solidFill>
              </a:rPr>
              <a:t> </a:t>
            </a:r>
            <a:r>
              <a:rPr lang="en-US" altLang="vi-VN" sz="3200" b="1" dirty="0" err="1">
                <a:solidFill>
                  <a:srgbClr val="FF0000"/>
                </a:solidFill>
              </a:rPr>
              <a:t>theo</a:t>
            </a:r>
            <a:r>
              <a:rPr lang="en-US" altLang="vi-VN" sz="3200" b="1" dirty="0">
                <a:solidFill>
                  <a:srgbClr val="FF0000"/>
                </a:solidFill>
              </a:rPr>
              <a:t> </a:t>
            </a:r>
            <a:r>
              <a:rPr lang="en-US" altLang="vi-VN" sz="3200" b="1" dirty="0" err="1">
                <a:solidFill>
                  <a:srgbClr val="FF0000"/>
                </a:solidFill>
              </a:rPr>
              <a:t>quy</a:t>
            </a:r>
            <a:r>
              <a:rPr lang="en-US" altLang="vi-VN" sz="3200" b="1" dirty="0">
                <a:solidFill>
                  <a:srgbClr val="FF0000"/>
                </a:solidFill>
              </a:rPr>
              <a:t> </a:t>
            </a:r>
            <a:r>
              <a:rPr lang="en-US" altLang="vi-VN" sz="3200" b="1" dirty="0" err="1">
                <a:solidFill>
                  <a:srgbClr val="FF0000"/>
                </a:solidFill>
              </a:rPr>
              <a:t>trình</a:t>
            </a:r>
            <a:r>
              <a:rPr lang="en-US" altLang="vi-VN" sz="3200" b="1" dirty="0">
                <a:solidFill>
                  <a:srgbClr val="FF0000"/>
                </a:solidFill>
              </a:rPr>
              <a:t> </a:t>
            </a:r>
            <a:r>
              <a:rPr lang="en-US" altLang="vi-VN" sz="3200" b="1" dirty="0" err="1">
                <a:solidFill>
                  <a:srgbClr val="FF0000"/>
                </a:solidFill>
              </a:rPr>
              <a:t>nào</a:t>
            </a:r>
            <a:r>
              <a:rPr lang="en-US" altLang="vi-VN" sz="3200" b="1" dirty="0">
                <a:solidFill>
                  <a:srgbClr val="FF0000"/>
                </a:solidFill>
              </a:rPr>
              <a:t>?</a:t>
            </a:r>
          </a:p>
        </p:txBody>
      </p:sp>
      <p:sp>
        <p:nvSpPr>
          <p:cNvPr id="3" name="Text Box 2"/>
          <p:cNvSpPr txBox="1"/>
          <p:nvPr/>
        </p:nvSpPr>
        <p:spPr>
          <a:xfrm>
            <a:off x="0" y="1552949"/>
            <a:ext cx="4419600" cy="5113387"/>
          </a:xfrm>
          <a:prstGeom prst="rect">
            <a:avLst/>
          </a:prstGeom>
          <a:noFill/>
        </p:spPr>
        <p:txBody>
          <a:bodyPr wrap="square" rtlCol="0">
            <a:spAutoFit/>
          </a:bodyPr>
          <a:lstStyle/>
          <a:p>
            <a:pPr algn="just">
              <a:lnSpc>
                <a:spcPct val="150000"/>
              </a:lnSpc>
            </a:pPr>
            <a:r>
              <a:rPr lang="en-US" sz="2800" b="1" dirty="0">
                <a:solidFill>
                  <a:srgbClr val="FF0000"/>
                </a:solidFill>
                <a:latin typeface="Cambria" panose="02040503050406030204" pitchFamily="18" charset="0"/>
                <a:ea typeface="Cambria" panose="02040503050406030204" pitchFamily="18" charset="0"/>
              </a:rPr>
              <a:t>2.2. </a:t>
            </a:r>
            <a:r>
              <a:rPr lang="en-US" sz="2800" b="1" dirty="0" err="1">
                <a:solidFill>
                  <a:srgbClr val="FF0000"/>
                </a:solidFill>
                <a:latin typeface="Cambria" panose="02040503050406030204" pitchFamily="18" charset="0"/>
                <a:ea typeface="Cambria" panose="02040503050406030204" pitchFamily="18" charset="0"/>
              </a:rPr>
              <a:t>Các</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bước</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thực</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hành</a:t>
            </a:r>
            <a:r>
              <a:rPr lang="en-US" sz="2800" b="1" dirty="0">
                <a:solidFill>
                  <a:srgbClr val="FF0000"/>
                </a:solidFill>
                <a:latin typeface="Cambria" panose="02040503050406030204" pitchFamily="18" charset="0"/>
                <a:ea typeface="Cambria" panose="02040503050406030204" pitchFamily="18" charset="0"/>
              </a:rPr>
              <a:t>:</a:t>
            </a:r>
          </a:p>
          <a:p>
            <a:pPr algn="just">
              <a:lnSpc>
                <a:spcPct val="150000"/>
              </a:lnSpc>
            </a:pP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Bước</a:t>
            </a:r>
            <a:r>
              <a:rPr lang="en-US" sz="2800" b="1" dirty="0">
                <a:latin typeface="Cambria" panose="02040503050406030204" pitchFamily="18" charset="0"/>
                <a:ea typeface="Cambria" panose="02040503050406030204" pitchFamily="18" charset="0"/>
              </a:rPr>
              <a:t> 1: </a:t>
            </a:r>
            <a:r>
              <a:rPr lang="en-US" sz="2800" dirty="0" err="1">
                <a:latin typeface="Cambria" panose="02040503050406030204" pitchFamily="18" charset="0"/>
                <a:ea typeface="Cambria" panose="02040503050406030204" pitchFamily="18" charset="0"/>
              </a:rPr>
              <a:t>Lựa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chọn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trồng</a:t>
            </a:r>
            <a:r>
              <a:rPr lang="en-US" sz="2800" dirty="0">
                <a:latin typeface="Cambria" panose="02040503050406030204" pitchFamily="18" charset="0"/>
                <a:ea typeface="Cambria" panose="02040503050406030204" pitchFamily="18" charset="0"/>
              </a:rPr>
              <a:t>.</a:t>
            </a:r>
          </a:p>
          <a:p>
            <a:pPr algn="just">
              <a:lnSpc>
                <a:spcPct val="150000"/>
              </a:lnSpc>
            </a:pP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Bước</a:t>
            </a:r>
            <a:r>
              <a:rPr lang="en-US" sz="2800" b="1" dirty="0">
                <a:latin typeface="Cambria" panose="02040503050406030204" pitchFamily="18" charset="0"/>
                <a:ea typeface="Cambria" panose="02040503050406030204" pitchFamily="18" charset="0"/>
              </a:rPr>
              <a:t> 2: </a:t>
            </a:r>
            <a:r>
              <a:rPr lang="en-US" sz="2800" dirty="0" err="1">
                <a:latin typeface="Cambria" panose="02040503050406030204" pitchFamily="18" charset="0"/>
                <a:ea typeface="Cambria" panose="02040503050406030204" pitchFamily="18" charset="0"/>
              </a:rPr>
              <a:t>Xử</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lý</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trước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trồng</a:t>
            </a:r>
            <a:r>
              <a:rPr lang="en-US" sz="2800" dirty="0">
                <a:latin typeface="Cambria" panose="02040503050406030204" pitchFamily="18" charset="0"/>
                <a:ea typeface="Cambria" panose="02040503050406030204" pitchFamily="18" charset="0"/>
              </a:rPr>
              <a:t>.</a:t>
            </a:r>
          </a:p>
          <a:p>
            <a:pPr algn="just">
              <a:lnSpc>
                <a:spcPct val="150000"/>
              </a:lnSpc>
            </a:pP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Bước</a:t>
            </a:r>
            <a:r>
              <a:rPr lang="en-US" sz="2800" b="1" dirty="0">
                <a:latin typeface="Cambria" panose="02040503050406030204" pitchFamily="18" charset="0"/>
                <a:ea typeface="Cambria" panose="02040503050406030204" pitchFamily="18" charset="0"/>
              </a:rPr>
              <a:t> 3: </a:t>
            </a:r>
            <a:r>
              <a:rPr lang="en-US" sz="2800" dirty="0" err="1">
                <a:latin typeface="Cambria" panose="02040503050406030204" pitchFamily="18" charset="0"/>
                <a:ea typeface="Cambria" panose="02040503050406030204" pitchFamily="18" charset="0"/>
              </a:rPr>
              <a:t>Kiểm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lượng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hạt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giống</a:t>
            </a:r>
            <a:r>
              <a:rPr lang="en-US" sz="2800" dirty="0">
                <a:latin typeface="Cambria" panose="02040503050406030204" pitchFamily="18" charset="0"/>
                <a:ea typeface="Cambria" panose="02040503050406030204" pitchFamily="18" charset="0"/>
              </a:rPr>
              <a:t>/</a:t>
            </a:r>
            <a:r>
              <a:rPr lang="en-US" sz="2800" dirty="0" err="1">
                <a:latin typeface="Cambria" panose="02040503050406030204" pitchFamily="18" charset="0"/>
                <a:ea typeface="Cambria" panose="02040503050406030204" pitchFamily="18" charset="0"/>
              </a:rPr>
              <a:t>cây</a:t>
            </a:r>
            <a:r>
              <a:rPr lang="en-US" sz="2800" dirty="0">
                <a:latin typeface="Cambria" panose="02040503050406030204" pitchFamily="18" charset="0"/>
                <a:ea typeface="Cambria" panose="02040503050406030204" pitchFamily="18" charset="0"/>
              </a:rPr>
              <a:t> con.</a:t>
            </a:r>
          </a:p>
          <a:p>
            <a:pPr algn="just">
              <a:lnSpc>
                <a:spcPct val="150000"/>
              </a:lnSpc>
            </a:pPr>
            <a:endParaRPr lang="en-US" sz="2400" dirty="0"/>
          </a:p>
        </p:txBody>
      </p:sp>
      <p:pic>
        <p:nvPicPr>
          <p:cNvPr id="4" name="Content Placeholder 3" descr="2f4a834416bfc8292d88f14374a91a4a"/>
          <p:cNvPicPr>
            <a:picLocks noGrp="1" noChangeAspect="1"/>
          </p:cNvPicPr>
          <p:nvPr>
            <p:ph sz="half" idx="1"/>
          </p:nvPr>
        </p:nvPicPr>
        <p:blipFill>
          <a:blip r:embed="rId2"/>
          <a:stretch>
            <a:fillRect/>
          </a:stretch>
        </p:blipFill>
        <p:spPr>
          <a:xfrm>
            <a:off x="4876800" y="1210283"/>
            <a:ext cx="4038600" cy="2576195"/>
          </a:xfrm>
          <a:prstGeom prst="rect">
            <a:avLst/>
          </a:prstGeom>
        </p:spPr>
      </p:pic>
      <p:pic>
        <p:nvPicPr>
          <p:cNvPr id="6" name="Content Placeholder 5" descr="hat-giong-mam-lua-mach-nay-mam"/>
          <p:cNvPicPr>
            <a:picLocks noGrp="1" noChangeAspect="1"/>
          </p:cNvPicPr>
          <p:nvPr>
            <p:ph sz="half" idx="2"/>
          </p:nvPr>
        </p:nvPicPr>
        <p:blipFill>
          <a:blip r:embed="rId3"/>
          <a:stretch>
            <a:fillRect/>
          </a:stretch>
        </p:blipFill>
        <p:spPr>
          <a:xfrm>
            <a:off x="4876800" y="4051618"/>
            <a:ext cx="4038600" cy="2673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6595" y="-46638"/>
            <a:ext cx="8877782"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a:solidFill>
                  <a:srgbClr val="FF0000"/>
                </a:solidFill>
                <a:latin typeface="Arial" panose="020B0604020202020204" pitchFamily="34" charset="0"/>
                <a:ea typeface="Times New Roman" panose="02020603050405020304" pitchFamily="18" charset="0"/>
                <a:cs typeface="Arial" panose="020B0604020202020204" pitchFamily="34" charset="0"/>
              </a:rPr>
              <a:t>3</a:t>
            </a:r>
            <a:r>
              <a:rPr kumimoji="0" lang="en-US" sz="32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Gieo</a:t>
            </a:r>
            <a:r>
              <a:rPr kumimoji="0" lang="en-US" sz="32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trồng</a:t>
            </a:r>
            <a:endParaRPr kumimoji="0" lang="en-US" sz="32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0" y="536927"/>
            <a:ext cx="9144000" cy="2597699"/>
          </a:xfrm>
          <a:prstGeom prst="rect">
            <a:avLst/>
          </a:prstGeom>
        </p:spPr>
        <p:txBody>
          <a:bodyPr wrap="square">
            <a:spAutoFit/>
          </a:bodyPr>
          <a:lstStyle/>
          <a:p>
            <a:pPr algn="just">
              <a:lnSpc>
                <a:spcPct val="150000"/>
              </a:lnSpc>
            </a:pPr>
            <a:r>
              <a:rPr lang="en-US" sz="2800" dirty="0">
                <a:latin typeface="Cambria" panose="02040503050406030204" pitchFamily="18" charset="0"/>
                <a:ea typeface="Cambria" panose="02040503050406030204" pitchFamily="18" charset="0"/>
                <a:cs typeface="Arial" panose="020B0604020202020204" pitchFamily="34" charset="0"/>
              </a:rPr>
              <a:t>1. </a:t>
            </a:r>
            <a:r>
              <a:rPr lang="en-US" sz="2800" dirty="0" err="1">
                <a:latin typeface="Cambria" panose="02040503050406030204" pitchFamily="18" charset="0"/>
                <a:ea typeface="Cambria" panose="02040503050406030204" pitchFamily="18" charset="0"/>
                <a:cs typeface="Arial" panose="020B0604020202020204" pitchFamily="34" charset="0"/>
              </a:rPr>
              <a:t>Có</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những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hình</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thức</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gieo</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trồng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nào</a:t>
            </a:r>
            <a:r>
              <a:rPr lang="en-US" sz="2800" dirty="0">
                <a:latin typeface="Cambria" panose="02040503050406030204" pitchFamily="18" charset="0"/>
                <a:ea typeface="Cambria" panose="02040503050406030204" pitchFamily="18" charset="0"/>
                <a:cs typeface="Arial" panose="020B0604020202020204" pitchFamily="34" charset="0"/>
              </a:rPr>
              <a:t>?</a:t>
            </a:r>
          </a:p>
          <a:p>
            <a:pPr algn="just">
              <a:lnSpc>
                <a:spcPct val="150000"/>
              </a:lnSpc>
            </a:pPr>
            <a:r>
              <a:rPr lang="en-US" sz="2800" dirty="0">
                <a:latin typeface="Cambria" panose="02040503050406030204" pitchFamily="18" charset="0"/>
                <a:ea typeface="Cambria" panose="02040503050406030204" pitchFamily="18" charset="0"/>
                <a:cs typeface="Arial" panose="020B0604020202020204" pitchFamily="34" charset="0"/>
              </a:rPr>
              <a:t>2. Khi </a:t>
            </a:r>
            <a:r>
              <a:rPr lang="en-US" sz="2800" dirty="0" err="1">
                <a:latin typeface="Cambria" panose="02040503050406030204" pitchFamily="18" charset="0"/>
                <a:ea typeface="Cambria" panose="02040503050406030204" pitchFamily="18" charset="0"/>
                <a:cs typeface="Arial" panose="020B0604020202020204" pitchFamily="34" charset="0"/>
              </a:rPr>
              <a:t>gieo</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trồng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cần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đảm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bảo</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những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yêu</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cầu</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kỹ</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thuật</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nào</a:t>
            </a:r>
            <a:r>
              <a:rPr lang="en-US" sz="2800" dirty="0">
                <a:latin typeface="Cambria" panose="02040503050406030204" pitchFamily="18" charset="0"/>
                <a:ea typeface="Cambria" panose="02040503050406030204" pitchFamily="18" charset="0"/>
                <a:cs typeface="Arial" panose="020B0604020202020204" pitchFamily="34" charset="0"/>
              </a:rPr>
              <a:t>?</a:t>
            </a:r>
          </a:p>
          <a:p>
            <a:pPr algn="just">
              <a:lnSpc>
                <a:spcPct val="150000"/>
              </a:lnSpc>
            </a:pPr>
            <a:r>
              <a:rPr lang="en-US" sz="2800" dirty="0">
                <a:latin typeface="Cambria" panose="02040503050406030204" pitchFamily="18" charset="0"/>
                <a:ea typeface="Cambria" panose="02040503050406030204" pitchFamily="18" charset="0"/>
                <a:cs typeface="Arial" panose="020B0604020202020204" pitchFamily="34" charset="0"/>
              </a:rPr>
              <a:t>3.Vì </a:t>
            </a:r>
            <a:r>
              <a:rPr lang="en-US" sz="2800" dirty="0" err="1">
                <a:latin typeface="Cambria" panose="02040503050406030204" pitchFamily="18" charset="0"/>
                <a:ea typeface="Cambria" panose="02040503050406030204" pitchFamily="18" charset="0"/>
                <a:cs typeface="Arial" panose="020B0604020202020204" pitchFamily="34" charset="0"/>
              </a:rPr>
              <a:t>sao</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khi</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gieo</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trồng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cần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đảm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bảo</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đúng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thời</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vụ</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đúng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kỹ</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thuật</a:t>
            </a:r>
            <a:r>
              <a:rPr lang="en-US" sz="2800" dirty="0">
                <a:latin typeface="Cambria" panose="02040503050406030204" pitchFamily="18" charset="0"/>
                <a:ea typeface="Cambria" panose="02040503050406030204" pitchFamily="18" charset="0"/>
                <a:cs typeface="Arial" panose="020B0604020202020204" pitchFamily="34" charset="0"/>
              </a:rPr>
              <a:t>?</a:t>
            </a:r>
          </a:p>
        </p:txBody>
      </p:sp>
      <p:pic>
        <p:nvPicPr>
          <p:cNvPr id="3" name="Content Placeholder 2" descr="cau-hoi-7-trang-17-cong-nghe-lop-7-chan-troi"/>
          <p:cNvPicPr>
            <a:picLocks noGrp="1" noChangeAspect="1"/>
          </p:cNvPicPr>
          <p:nvPr>
            <p:ph idx="1"/>
          </p:nvPr>
        </p:nvPicPr>
        <p:blipFill>
          <a:blip r:embed="rId2"/>
          <a:stretch>
            <a:fillRect/>
          </a:stretch>
        </p:blipFill>
        <p:spPr>
          <a:xfrm>
            <a:off x="793955" y="3061430"/>
            <a:ext cx="7556090" cy="39465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31167"/>
            <a:ext cx="887778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CÂU </a:t>
            </a:r>
            <a:r>
              <a:rPr kumimoji="0" lang="en-US" sz="24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TRẢ LỜI</a:t>
            </a: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114300" y="1066800"/>
            <a:ext cx="8915400" cy="5262979"/>
          </a:xfrm>
          <a:prstGeom prst="rect">
            <a:avLst/>
          </a:prstGeom>
        </p:spPr>
        <p:txBody>
          <a:bodyPr wrap="square">
            <a:spAutoFit/>
          </a:bodyPr>
          <a:lstStyle/>
          <a:p>
            <a:pPr algn="just"/>
            <a:r>
              <a:rPr lang="en-US" sz="2800" b="1" dirty="0">
                <a:latin typeface="Calibri (Body)"/>
                <a:sym typeface="+mn-ea"/>
              </a:rPr>
              <a:t>1.</a:t>
            </a:r>
            <a:r>
              <a:rPr lang="vi-VN" sz="2800" b="1" dirty="0">
                <a:latin typeface="Calibri (Body)"/>
                <a:sym typeface="+mn-ea"/>
              </a:rPr>
              <a:t> </a:t>
            </a:r>
            <a:r>
              <a:rPr lang="vi-VN" sz="2800" dirty="0">
                <a:latin typeface="Calibri (Body)"/>
                <a:sym typeface="+mn-ea"/>
              </a:rPr>
              <a:t>Quan sát hình</a:t>
            </a:r>
            <a:r>
              <a:rPr lang="en-US" sz="2800" dirty="0">
                <a:latin typeface="Calibri (Body)"/>
                <a:sym typeface="+mn-ea"/>
              </a:rPr>
              <a:t> 3.5</a:t>
            </a:r>
            <a:r>
              <a:rPr lang="vi-VN" sz="2800" dirty="0">
                <a:latin typeface="Calibri (Body)"/>
                <a:sym typeface="+mn-ea"/>
              </a:rPr>
              <a:t>, ta thấy có </a:t>
            </a:r>
            <a:r>
              <a:rPr lang="en-US" altLang="vi-VN" sz="2800" dirty="0">
                <a:latin typeface="Calibri (Body)"/>
                <a:sym typeface="+mn-ea"/>
              </a:rPr>
              <a:t>2</a:t>
            </a:r>
            <a:r>
              <a:rPr lang="vi-VN" sz="2800" dirty="0">
                <a:latin typeface="Calibri (Body)"/>
                <a:sym typeface="+mn-ea"/>
              </a:rPr>
              <a:t> phương thức gieo trồng:</a:t>
            </a:r>
            <a:endParaRPr lang="vi-VN" sz="2800" dirty="0">
              <a:latin typeface="Calibri (Body)"/>
            </a:endParaRPr>
          </a:p>
          <a:p>
            <a:pPr algn="just"/>
            <a:r>
              <a:rPr lang="vi-VN" sz="2800" dirty="0">
                <a:latin typeface="Calibri (Body)"/>
                <a:sym typeface="+mn-ea"/>
              </a:rPr>
              <a:t>Hình </a:t>
            </a:r>
            <a:r>
              <a:rPr lang="en-US" altLang="vi-VN" sz="2800" dirty="0">
                <a:latin typeface="Calibri (Body)"/>
                <a:sym typeface="+mn-ea"/>
              </a:rPr>
              <a:t>a</a:t>
            </a:r>
            <a:r>
              <a:rPr lang="vi-VN" sz="2800" dirty="0">
                <a:latin typeface="Calibri (Body)"/>
                <a:sym typeface="+mn-ea"/>
              </a:rPr>
              <a:t>: phương thức gieo hạt</a:t>
            </a:r>
            <a:endParaRPr lang="vi-VN" sz="2800" dirty="0">
              <a:latin typeface="Calibri (Body)"/>
            </a:endParaRPr>
          </a:p>
          <a:p>
            <a:pPr algn="just"/>
            <a:r>
              <a:rPr lang="vi-VN" sz="2800" dirty="0">
                <a:latin typeface="Calibri (Body)"/>
                <a:sym typeface="+mn-ea"/>
              </a:rPr>
              <a:t>Hình </a:t>
            </a:r>
            <a:r>
              <a:rPr lang="en-US" altLang="vi-VN" sz="2800" dirty="0">
                <a:latin typeface="Calibri (Body)"/>
                <a:sym typeface="+mn-ea"/>
              </a:rPr>
              <a:t>b</a:t>
            </a:r>
            <a:r>
              <a:rPr lang="vi-VN" sz="2800" dirty="0">
                <a:latin typeface="Calibri (Body)"/>
                <a:sym typeface="+mn-ea"/>
              </a:rPr>
              <a:t>: phương thức trồng bằng cây con</a:t>
            </a:r>
            <a:endParaRPr lang="vi-VN" sz="2800" dirty="0">
              <a:latin typeface="Calibri (Body)"/>
            </a:endParaRPr>
          </a:p>
          <a:p>
            <a:pPr algn="just"/>
            <a:endParaRPr lang="vi-VN" sz="2800" b="1" dirty="0">
              <a:latin typeface="Calibri (Body)"/>
            </a:endParaRPr>
          </a:p>
          <a:p>
            <a:pPr algn="just"/>
            <a:r>
              <a:rPr lang="en-US" altLang="vi-VN" sz="2800" b="1" dirty="0">
                <a:latin typeface="Calibri (Body)"/>
              </a:rPr>
              <a:t>2</a:t>
            </a:r>
            <a:r>
              <a:rPr lang="vi-VN" sz="2800" b="1" dirty="0">
                <a:latin typeface="Calibri (Body)"/>
              </a:rPr>
              <a:t>.</a:t>
            </a:r>
            <a:r>
              <a:rPr lang="vi-VN" sz="2800" dirty="0">
                <a:latin typeface="Calibri (Body)"/>
              </a:rPr>
              <a:t> </a:t>
            </a:r>
            <a:r>
              <a:rPr lang="en-US" altLang="vi-VN" sz="2800" dirty="0" err="1">
                <a:latin typeface="Calibri (Body)"/>
              </a:rPr>
              <a:t>Đảm</a:t>
            </a:r>
            <a:r>
              <a:rPr lang="en-US" altLang="vi-VN" sz="2800" dirty="0">
                <a:latin typeface="Calibri (Body)"/>
              </a:rPr>
              <a:t> </a:t>
            </a:r>
            <a:r>
              <a:rPr lang="en-US" altLang="vi-VN" sz="2800" dirty="0" err="1">
                <a:latin typeface="Calibri (Body)"/>
              </a:rPr>
              <a:t>bảo</a:t>
            </a:r>
            <a:r>
              <a:rPr lang="en-US" altLang="vi-VN" sz="2800" dirty="0">
                <a:latin typeface="Calibri (Body)"/>
              </a:rPr>
              <a:t> </a:t>
            </a:r>
            <a:r>
              <a:rPr lang="en-US" altLang="vi-VN" sz="2800" dirty="0" err="1">
                <a:latin typeface="Calibri (Body)"/>
              </a:rPr>
              <a:t>thời</a:t>
            </a:r>
            <a:r>
              <a:rPr lang="en-US" altLang="vi-VN" sz="2800" dirty="0">
                <a:latin typeface="Calibri (Body)"/>
              </a:rPr>
              <a:t> </a:t>
            </a:r>
            <a:r>
              <a:rPr lang="en-US" altLang="vi-VN" sz="2800" dirty="0" err="1">
                <a:latin typeface="Calibri (Body)"/>
              </a:rPr>
              <a:t>vụ</a:t>
            </a:r>
            <a:r>
              <a:rPr lang="vi-VN" sz="2800" dirty="0">
                <a:latin typeface="Calibri (Body)"/>
              </a:rPr>
              <a:t>: Thời vụ gieo trồng là khoảng thời gian để gieo trồng đối với mỗi loại cây trồng.</a:t>
            </a:r>
          </a:p>
          <a:p>
            <a:pPr algn="just"/>
            <a:endParaRPr lang="vi-VN" sz="2800" dirty="0">
              <a:latin typeface="Calibri (Body)"/>
            </a:endParaRPr>
          </a:p>
          <a:p>
            <a:pPr algn="just"/>
            <a:r>
              <a:rPr lang="en-US" altLang="vi-VN" sz="2800" b="1" dirty="0">
                <a:latin typeface="Calibri (Body)"/>
              </a:rPr>
              <a:t>3</a:t>
            </a:r>
            <a:r>
              <a:rPr lang="vi-VN" sz="2800" b="1" dirty="0">
                <a:latin typeface="Calibri (Body)"/>
              </a:rPr>
              <a:t>.</a:t>
            </a:r>
            <a:r>
              <a:rPr lang="vi-VN" sz="2800" dirty="0">
                <a:latin typeface="Calibri (Body)"/>
              </a:rPr>
              <a:t> Tác dụng: Gieo trồng đúng thời vụ đảm bảo cho cây trồng sinh trưởng, phát triển tốt cho năng suất cao; tránh được các rủi ro về thời tiết, sâu bệnh.</a:t>
            </a:r>
          </a:p>
          <a:p>
            <a:pPr algn="just"/>
            <a:r>
              <a:rPr lang="vi-VN" sz="2800" dirty="0">
                <a:latin typeface="Calibri (Body)"/>
              </a:rPr>
              <a:t/>
            </a:r>
            <a:br>
              <a:rPr lang="vi-VN" sz="2800" dirty="0">
                <a:latin typeface="Calibri (Body)"/>
              </a:rPr>
            </a:br>
            <a:endParaRPr lang="en-US" sz="2800" b="1" dirty="0">
              <a:latin typeface="Calibri (Body)"/>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BE41-19F2-433E-BBB8-9D3F230B3E36}"/>
              </a:ext>
            </a:extLst>
          </p:cNvPr>
          <p:cNvSpPr>
            <a:spLocks noGrp="1"/>
          </p:cNvSpPr>
          <p:nvPr>
            <p:ph type="title"/>
          </p:nvPr>
        </p:nvSpPr>
        <p:spPr>
          <a:xfrm>
            <a:off x="685800" y="177800"/>
            <a:ext cx="7772400" cy="571500"/>
          </a:xfrm>
        </p:spPr>
        <p:txBody>
          <a:bodyPr>
            <a:normAutofit fontScale="90000"/>
          </a:bodyPr>
          <a:lstStyle/>
          <a:p>
            <a:r>
              <a:rPr lang="en-US" dirty="0">
                <a:solidFill>
                  <a:srgbClr val="FF0000"/>
                </a:solidFill>
              </a:rPr>
              <a:t>3.1. </a:t>
            </a:r>
            <a:r>
              <a:rPr lang="en-US" dirty="0" err="1">
                <a:solidFill>
                  <a:srgbClr val="FF0000"/>
                </a:solidFill>
              </a:rPr>
              <a:t>Mục</a:t>
            </a:r>
            <a:r>
              <a:rPr lang="en-US" dirty="0">
                <a:solidFill>
                  <a:srgbClr val="FF0000"/>
                </a:solidFill>
              </a:rPr>
              <a:t> </a:t>
            </a:r>
            <a:r>
              <a:rPr lang="en-US" dirty="0" err="1">
                <a:solidFill>
                  <a:srgbClr val="FF0000"/>
                </a:solidFill>
              </a:rPr>
              <a:t>đích</a:t>
            </a:r>
            <a:endParaRPr lang="en-US" dirty="0">
              <a:solidFill>
                <a:srgbClr val="FF0000"/>
              </a:solidFill>
            </a:endParaRPr>
          </a:p>
        </p:txBody>
      </p:sp>
      <p:sp>
        <p:nvSpPr>
          <p:cNvPr id="3" name="Content Placeholder 2">
            <a:extLst>
              <a:ext uri="{FF2B5EF4-FFF2-40B4-BE49-F238E27FC236}">
                <a16:creationId xmlns:a16="http://schemas.microsoft.com/office/drawing/2014/main" id="{97CE994E-6417-4CE5-BF99-641D478511D2}"/>
              </a:ext>
            </a:extLst>
          </p:cNvPr>
          <p:cNvSpPr>
            <a:spLocks noGrp="1"/>
          </p:cNvSpPr>
          <p:nvPr>
            <p:ph idx="1"/>
          </p:nvPr>
        </p:nvSpPr>
        <p:spPr>
          <a:xfrm>
            <a:off x="0" y="831850"/>
            <a:ext cx="9110132" cy="2286000"/>
          </a:xfrm>
        </p:spPr>
        <p:txBody>
          <a:bodyPr>
            <a:normAutofit/>
          </a:bodyPr>
          <a:lstStyle/>
          <a:p>
            <a:pPr marL="0" indent="0" algn="just">
              <a:lnSpc>
                <a:spcPct val="150000"/>
              </a:lnSpc>
              <a:buNone/>
            </a:pPr>
            <a:r>
              <a:rPr lang="en-US" dirty="0" err="1"/>
              <a:t>Gieo</a:t>
            </a:r>
            <a:r>
              <a:rPr lang="en-US" dirty="0"/>
              <a:t> </a:t>
            </a:r>
            <a:r>
              <a:rPr lang="en-US"/>
              <a:t>trồng</a:t>
            </a:r>
            <a:r>
              <a:rPr lang="en-US" dirty="0"/>
              <a:t> </a:t>
            </a:r>
            <a:r>
              <a:rPr lang="en-US" dirty="0" err="1"/>
              <a:t>đúng</a:t>
            </a:r>
            <a:r>
              <a:rPr lang="en-US" dirty="0"/>
              <a:t> </a:t>
            </a:r>
            <a:r>
              <a:rPr lang="en-US" dirty="0" err="1"/>
              <a:t>thời</a:t>
            </a:r>
            <a:r>
              <a:rPr lang="en-US" dirty="0"/>
              <a:t> </a:t>
            </a:r>
            <a:r>
              <a:rPr lang="en-US" dirty="0" err="1"/>
              <a:t>vụ</a:t>
            </a:r>
            <a:r>
              <a:rPr lang="en-US" dirty="0"/>
              <a:t>, </a:t>
            </a:r>
            <a:r>
              <a:rPr lang="en-US" dirty="0" err="1"/>
              <a:t>đúng</a:t>
            </a:r>
            <a:r>
              <a:rPr lang="en-US" dirty="0"/>
              <a:t> </a:t>
            </a:r>
            <a:r>
              <a:rPr lang="en-US" dirty="0" err="1"/>
              <a:t>kỹ</a:t>
            </a:r>
            <a:r>
              <a:rPr lang="en-US" dirty="0"/>
              <a:t> </a:t>
            </a:r>
            <a:r>
              <a:rPr lang="en-US" dirty="0" err="1"/>
              <a:t>thuật</a:t>
            </a:r>
            <a:r>
              <a:rPr lang="en-US" dirty="0"/>
              <a:t> </a:t>
            </a:r>
            <a:r>
              <a:rPr lang="en-US" dirty="0" err="1"/>
              <a:t>để</a:t>
            </a:r>
            <a:r>
              <a:rPr lang="en-US" dirty="0"/>
              <a:t> </a:t>
            </a:r>
            <a:r>
              <a:rPr lang="en-US" dirty="0" err="1"/>
              <a:t>cây</a:t>
            </a:r>
            <a:r>
              <a:rPr lang="en-US" dirty="0"/>
              <a:t> </a:t>
            </a:r>
            <a:r>
              <a:rPr lang="en-US" dirty="0" err="1"/>
              <a:t>được</a:t>
            </a:r>
            <a:r>
              <a:rPr lang="en-US" dirty="0"/>
              <a:t> </a:t>
            </a:r>
            <a:r>
              <a:rPr lang="en-US" dirty="0" err="1"/>
              <a:t>trồng</a:t>
            </a:r>
            <a:r>
              <a:rPr lang="en-US" dirty="0"/>
              <a:t> ở </a:t>
            </a:r>
            <a:r>
              <a:rPr lang="en-US" dirty="0" err="1"/>
              <a:t>điều</a:t>
            </a:r>
            <a:r>
              <a:rPr lang="en-US" dirty="0"/>
              <a:t> </a:t>
            </a:r>
            <a:r>
              <a:rPr lang="en-US" dirty="0" err="1"/>
              <a:t>kiện</a:t>
            </a:r>
            <a:r>
              <a:rPr lang="en-US" dirty="0"/>
              <a:t> </a:t>
            </a:r>
            <a:r>
              <a:rPr lang="en-US" dirty="0" err="1"/>
              <a:t>khí</a:t>
            </a:r>
            <a:r>
              <a:rPr lang="en-US" dirty="0"/>
              <a:t> </a:t>
            </a:r>
            <a:r>
              <a:rPr lang="en-US" dirty="0" err="1"/>
              <a:t>hậu</a:t>
            </a:r>
            <a:r>
              <a:rPr lang="en-US" dirty="0"/>
              <a:t>, </a:t>
            </a:r>
            <a:r>
              <a:rPr lang="en-US" dirty="0" err="1"/>
              <a:t>mật</a:t>
            </a:r>
            <a:r>
              <a:rPr lang="en-US" dirty="0"/>
              <a:t> </a:t>
            </a:r>
            <a:r>
              <a:rPr lang="en-US" dirty="0" err="1"/>
              <a:t>độ</a:t>
            </a:r>
            <a:r>
              <a:rPr lang="en-US" dirty="0"/>
              <a:t> </a:t>
            </a:r>
            <a:r>
              <a:rPr lang="en-US" dirty="0" err="1"/>
              <a:t>thích</a:t>
            </a:r>
            <a:r>
              <a:rPr lang="en-US" dirty="0"/>
              <a:t> </a:t>
            </a:r>
            <a:r>
              <a:rPr lang="en-US" dirty="0" err="1"/>
              <a:t>hợp</a:t>
            </a:r>
            <a:r>
              <a:rPr lang="en-US" dirty="0"/>
              <a:t>, </a:t>
            </a:r>
            <a:r>
              <a:rPr lang="en-US" dirty="0" err="1"/>
              <a:t>giúp</a:t>
            </a:r>
            <a:r>
              <a:rPr lang="en-US" dirty="0"/>
              <a:t> </a:t>
            </a:r>
            <a:r>
              <a:rPr lang="en-US" dirty="0" err="1"/>
              <a:t>cây</a:t>
            </a:r>
            <a:r>
              <a:rPr lang="en-US" dirty="0"/>
              <a:t> </a:t>
            </a:r>
            <a:r>
              <a:rPr lang="en-US" dirty="0" err="1"/>
              <a:t>phát</a:t>
            </a:r>
            <a:r>
              <a:rPr lang="en-US" dirty="0"/>
              <a:t> </a:t>
            </a:r>
            <a:r>
              <a:rPr lang="en-US" dirty="0" err="1"/>
              <a:t>triển</a:t>
            </a:r>
            <a:r>
              <a:rPr lang="en-US" dirty="0"/>
              <a:t> </a:t>
            </a:r>
            <a:r>
              <a:rPr lang="en-US" dirty="0" err="1"/>
              <a:t>thuận</a:t>
            </a:r>
            <a:r>
              <a:rPr lang="en-US" dirty="0"/>
              <a:t> </a:t>
            </a:r>
            <a:r>
              <a:rPr lang="en-US" dirty="0" err="1"/>
              <a:t>lợi</a:t>
            </a:r>
            <a:r>
              <a:rPr lang="en-US" dirty="0"/>
              <a:t>, </a:t>
            </a:r>
            <a:r>
              <a:rPr lang="en-US" dirty="0" err="1"/>
              <a:t>đạt</a:t>
            </a:r>
            <a:r>
              <a:rPr lang="en-US" dirty="0"/>
              <a:t> </a:t>
            </a:r>
            <a:r>
              <a:rPr lang="en-US" dirty="0" err="1"/>
              <a:t>năng</a:t>
            </a:r>
            <a:r>
              <a:rPr lang="en-US" dirty="0"/>
              <a:t> </a:t>
            </a:r>
            <a:r>
              <a:rPr lang="en-US" dirty="0" err="1"/>
              <a:t>suất</a:t>
            </a:r>
            <a:r>
              <a:rPr lang="en-US" dirty="0"/>
              <a:t> </a:t>
            </a:r>
            <a:r>
              <a:rPr lang="en-US" dirty="0" err="1"/>
              <a:t>cao</a:t>
            </a:r>
            <a:r>
              <a:rPr lang="en-US" dirty="0"/>
              <a:t>.</a:t>
            </a:r>
          </a:p>
        </p:txBody>
      </p:sp>
      <p:sp>
        <p:nvSpPr>
          <p:cNvPr id="5" name="Title 1">
            <a:extLst>
              <a:ext uri="{FF2B5EF4-FFF2-40B4-BE49-F238E27FC236}">
                <a16:creationId xmlns:a16="http://schemas.microsoft.com/office/drawing/2014/main" id="{267D9C63-49C2-476A-AA5F-97B7E75D1212}"/>
              </a:ext>
            </a:extLst>
          </p:cNvPr>
          <p:cNvSpPr txBox="1">
            <a:spLocks/>
          </p:cNvSpPr>
          <p:nvPr/>
        </p:nvSpPr>
        <p:spPr>
          <a:xfrm>
            <a:off x="651932" y="3168651"/>
            <a:ext cx="77724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FF0000"/>
                </a:solidFill>
              </a:rPr>
              <a:t>3.2. </a:t>
            </a:r>
            <a:r>
              <a:rPr lang="en-US" sz="4000" dirty="0" err="1">
                <a:solidFill>
                  <a:srgbClr val="FF0000"/>
                </a:solidFill>
              </a:rPr>
              <a:t>Các</a:t>
            </a:r>
            <a:r>
              <a:rPr lang="en-US" sz="4000" dirty="0">
                <a:solidFill>
                  <a:srgbClr val="FF0000"/>
                </a:solidFill>
              </a:rPr>
              <a:t> </a:t>
            </a:r>
            <a:r>
              <a:rPr lang="en-US" sz="4000" dirty="0" err="1">
                <a:solidFill>
                  <a:srgbClr val="FF0000"/>
                </a:solidFill>
              </a:rPr>
              <a:t>bước</a:t>
            </a:r>
            <a:r>
              <a:rPr lang="en-US" sz="4000" dirty="0">
                <a:solidFill>
                  <a:srgbClr val="FF0000"/>
                </a:solidFill>
              </a:rPr>
              <a:t> </a:t>
            </a:r>
            <a:r>
              <a:rPr lang="en-US" sz="4000" dirty="0" err="1">
                <a:solidFill>
                  <a:srgbClr val="FF0000"/>
                </a:solidFill>
              </a:rPr>
              <a:t>thực</a:t>
            </a:r>
            <a:r>
              <a:rPr lang="en-US" sz="4000" dirty="0">
                <a:solidFill>
                  <a:srgbClr val="FF0000"/>
                </a:solidFill>
              </a:rPr>
              <a:t> </a:t>
            </a:r>
            <a:r>
              <a:rPr lang="en-US" sz="4000" dirty="0" err="1">
                <a:solidFill>
                  <a:srgbClr val="FF0000"/>
                </a:solidFill>
              </a:rPr>
              <a:t>hành</a:t>
            </a:r>
            <a:endParaRPr lang="en-US" sz="4000" dirty="0">
              <a:solidFill>
                <a:srgbClr val="FF0000"/>
              </a:solidFill>
            </a:endParaRPr>
          </a:p>
        </p:txBody>
      </p:sp>
      <p:sp>
        <p:nvSpPr>
          <p:cNvPr id="6" name="Content Placeholder 2">
            <a:extLst>
              <a:ext uri="{FF2B5EF4-FFF2-40B4-BE49-F238E27FC236}">
                <a16:creationId xmlns:a16="http://schemas.microsoft.com/office/drawing/2014/main" id="{FE0AEC46-39D3-4C2E-8145-33A40D632B91}"/>
              </a:ext>
            </a:extLst>
          </p:cNvPr>
          <p:cNvSpPr txBox="1">
            <a:spLocks/>
          </p:cNvSpPr>
          <p:nvPr/>
        </p:nvSpPr>
        <p:spPr>
          <a:xfrm>
            <a:off x="0" y="3790952"/>
            <a:ext cx="9160934" cy="3067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b="1" dirty="0" err="1">
                <a:gradFill>
                  <a:gsLst>
                    <a:gs pos="0">
                      <a:srgbClr val="007BD3"/>
                    </a:gs>
                    <a:gs pos="100000">
                      <a:srgbClr val="034373"/>
                    </a:gs>
                  </a:gsLst>
                  <a:lin scaled="0"/>
                </a:gradFill>
              </a:rPr>
              <a:t>Bước</a:t>
            </a:r>
            <a:r>
              <a:rPr lang="en-US" b="1" dirty="0">
                <a:gradFill>
                  <a:gsLst>
                    <a:gs pos="0">
                      <a:srgbClr val="007BD3"/>
                    </a:gs>
                    <a:gs pos="100000">
                      <a:srgbClr val="034373"/>
                    </a:gs>
                  </a:gsLst>
                  <a:lin scaled="0"/>
                </a:gradFill>
              </a:rPr>
              <a:t> 1</a:t>
            </a:r>
            <a:r>
              <a:rPr lang="en-US" dirty="0"/>
              <a:t>: </a:t>
            </a:r>
            <a:r>
              <a:rPr lang="en-US" dirty="0" err="1"/>
              <a:t>Xác</a:t>
            </a:r>
            <a:r>
              <a:rPr lang="en-US" dirty="0"/>
              <a:t> </a:t>
            </a:r>
            <a:r>
              <a:rPr lang="en-US" dirty="0" err="1"/>
              <a:t>định</a:t>
            </a:r>
            <a:r>
              <a:rPr lang="en-US" dirty="0"/>
              <a:t> </a:t>
            </a:r>
            <a:r>
              <a:rPr lang="en-US" dirty="0" err="1"/>
              <a:t>thời</a:t>
            </a:r>
            <a:r>
              <a:rPr lang="en-US" dirty="0"/>
              <a:t> </a:t>
            </a:r>
            <a:r>
              <a:rPr lang="en-US" dirty="0" err="1"/>
              <a:t>vụ</a:t>
            </a:r>
            <a:r>
              <a:rPr lang="en-US" dirty="0"/>
              <a:t>, </a:t>
            </a:r>
            <a:r>
              <a:rPr lang="en-US" dirty="0" err="1"/>
              <a:t>phương</a:t>
            </a:r>
            <a:r>
              <a:rPr lang="en-US" dirty="0"/>
              <a:t> </a:t>
            </a:r>
            <a:r>
              <a:rPr lang="en-US" dirty="0" err="1"/>
              <a:t>tiện</a:t>
            </a:r>
            <a:r>
              <a:rPr lang="en-US" dirty="0"/>
              <a:t>, </a:t>
            </a:r>
            <a:r>
              <a:rPr lang="en-US" dirty="0" err="1"/>
              <a:t>cách</a:t>
            </a:r>
            <a:r>
              <a:rPr lang="en-US" dirty="0"/>
              <a:t> </a:t>
            </a:r>
            <a:r>
              <a:rPr lang="en-US" dirty="0" err="1"/>
              <a:t>thức</a:t>
            </a:r>
            <a:r>
              <a:rPr lang="en-US" dirty="0"/>
              <a:t> </a:t>
            </a:r>
            <a:r>
              <a:rPr lang="en-US" dirty="0" err="1"/>
              <a:t>gieo</a:t>
            </a:r>
            <a:r>
              <a:rPr lang="en-US" dirty="0"/>
              <a:t> </a:t>
            </a:r>
            <a:r>
              <a:rPr lang="en-US" dirty="0" err="1"/>
              <a:t>trồng</a:t>
            </a:r>
            <a:r>
              <a:rPr lang="en-US" dirty="0"/>
              <a:t>.</a:t>
            </a:r>
          </a:p>
          <a:p>
            <a:pPr algn="just"/>
            <a:r>
              <a:rPr lang="en-US" b="1" dirty="0" err="1">
                <a:gradFill>
                  <a:gsLst>
                    <a:gs pos="0">
                      <a:srgbClr val="007BD3"/>
                    </a:gs>
                    <a:gs pos="100000">
                      <a:srgbClr val="034373"/>
                    </a:gs>
                  </a:gsLst>
                  <a:lin scaled="0"/>
                </a:gradFill>
              </a:rPr>
              <a:t>Bước</a:t>
            </a:r>
            <a:r>
              <a:rPr lang="en-US" b="1" dirty="0">
                <a:gradFill>
                  <a:gsLst>
                    <a:gs pos="0">
                      <a:srgbClr val="007BD3"/>
                    </a:gs>
                    <a:gs pos="100000">
                      <a:srgbClr val="034373"/>
                    </a:gs>
                  </a:gsLst>
                  <a:lin scaled="0"/>
                </a:gradFill>
              </a:rPr>
              <a:t> 2</a:t>
            </a:r>
            <a:r>
              <a:rPr lang="en-US" dirty="0"/>
              <a:t>: </a:t>
            </a:r>
            <a:r>
              <a:rPr lang="en-US" dirty="0" err="1"/>
              <a:t>Kiểm</a:t>
            </a:r>
            <a:r>
              <a:rPr lang="en-US" dirty="0"/>
              <a:t> </a:t>
            </a:r>
            <a:r>
              <a:rPr lang="en-US" dirty="0" err="1"/>
              <a:t>tra</a:t>
            </a:r>
            <a:r>
              <a:rPr lang="en-US" dirty="0"/>
              <a:t> </a:t>
            </a:r>
            <a:r>
              <a:rPr lang="en-US" dirty="0" err="1"/>
              <a:t>hạt</a:t>
            </a:r>
            <a:r>
              <a:rPr lang="en-US" dirty="0"/>
              <a:t> </a:t>
            </a:r>
            <a:r>
              <a:rPr lang="en-US" dirty="0" err="1"/>
              <a:t>giống</a:t>
            </a:r>
            <a:r>
              <a:rPr lang="en-US" dirty="0"/>
              <a:t> </a:t>
            </a:r>
            <a:r>
              <a:rPr lang="en-US" dirty="0" err="1"/>
              <a:t>hoặc</a:t>
            </a:r>
            <a:r>
              <a:rPr lang="en-US" dirty="0"/>
              <a:t> </a:t>
            </a:r>
            <a:r>
              <a:rPr lang="en-US" dirty="0" err="1"/>
              <a:t>cây</a:t>
            </a:r>
            <a:r>
              <a:rPr lang="en-US" dirty="0"/>
              <a:t> con </a:t>
            </a:r>
            <a:r>
              <a:rPr lang="en-US" dirty="0" err="1"/>
              <a:t>và</a:t>
            </a:r>
            <a:r>
              <a:rPr lang="en-US" dirty="0"/>
              <a:t> </a:t>
            </a:r>
            <a:r>
              <a:rPr lang="en-US" dirty="0" err="1"/>
              <a:t>đất</a:t>
            </a:r>
            <a:r>
              <a:rPr lang="en-US" dirty="0"/>
              <a:t> </a:t>
            </a:r>
            <a:r>
              <a:rPr lang="en-US" dirty="0" err="1"/>
              <a:t>trồng</a:t>
            </a:r>
            <a:r>
              <a:rPr lang="en-US" dirty="0"/>
              <a:t>.</a:t>
            </a:r>
          </a:p>
          <a:p>
            <a:pPr algn="just"/>
            <a:r>
              <a:rPr lang="en-US" b="1" dirty="0" err="1">
                <a:gradFill>
                  <a:gsLst>
                    <a:gs pos="0">
                      <a:srgbClr val="007BD3"/>
                    </a:gs>
                    <a:gs pos="100000">
                      <a:srgbClr val="034373"/>
                    </a:gs>
                  </a:gsLst>
                  <a:lin scaled="0"/>
                </a:gradFill>
              </a:rPr>
              <a:t>Bước</a:t>
            </a:r>
            <a:r>
              <a:rPr lang="en-US" b="1" dirty="0">
                <a:gradFill>
                  <a:gsLst>
                    <a:gs pos="0">
                      <a:srgbClr val="007BD3"/>
                    </a:gs>
                    <a:gs pos="100000">
                      <a:srgbClr val="034373"/>
                    </a:gs>
                  </a:gsLst>
                  <a:lin scaled="0"/>
                </a:gradFill>
              </a:rPr>
              <a:t> 3</a:t>
            </a:r>
            <a:r>
              <a:rPr lang="en-US" dirty="0"/>
              <a:t>: </a:t>
            </a:r>
            <a:r>
              <a:rPr lang="en-US" dirty="0" err="1"/>
              <a:t>Tiến</a:t>
            </a:r>
            <a:r>
              <a:rPr lang="en-US" dirty="0"/>
              <a:t> </a:t>
            </a:r>
            <a:r>
              <a:rPr lang="en-US" dirty="0" err="1"/>
              <a:t>hành</a:t>
            </a:r>
            <a:r>
              <a:rPr lang="en-US" dirty="0"/>
              <a:t> </a:t>
            </a:r>
            <a:r>
              <a:rPr lang="en-US" dirty="0" err="1"/>
              <a:t>gieo</a:t>
            </a:r>
            <a:r>
              <a:rPr lang="en-US" dirty="0"/>
              <a:t> </a:t>
            </a:r>
            <a:r>
              <a:rPr lang="en-US" dirty="0" err="1"/>
              <a:t>trồng</a:t>
            </a:r>
            <a:r>
              <a:rPr lang="en-US" dirty="0"/>
              <a:t>.</a:t>
            </a:r>
          </a:p>
          <a:p>
            <a:pPr marL="0" indent="0" algn="just">
              <a:buFont typeface="Arial" panose="020B0604020202020204" pitchFamily="34" charset="0"/>
              <a:buNone/>
            </a:pPr>
            <a:endParaRPr lang="en-US" dirty="0"/>
          </a:p>
        </p:txBody>
      </p:sp>
    </p:spTree>
    <p:extLst>
      <p:ext uri="{BB962C8B-B14F-4D97-AF65-F5344CB8AC3E}">
        <p14:creationId xmlns:p14="http://schemas.microsoft.com/office/powerpoint/2010/main" val="1538339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an sát các loại máy gieo hạt ở Hình 17.2 và cho biết để gieo hạt trực  tiếp trên đồng ruộng, có thể sử dụng loại máy nào">
            <a:extLst>
              <a:ext uri="{FF2B5EF4-FFF2-40B4-BE49-F238E27FC236}">
                <a16:creationId xmlns:a16="http://schemas.microsoft.com/office/drawing/2014/main" id="{CA4F800E-84A1-4D1E-96CE-DE9B1C851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66" y="0"/>
            <a:ext cx="8838067" cy="3505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C045B3F-C452-4B8B-931A-09263133DD9C}"/>
              </a:ext>
            </a:extLst>
          </p:cNvPr>
          <p:cNvPicPr>
            <a:picLocks noChangeAspect="1"/>
          </p:cNvPicPr>
          <p:nvPr/>
        </p:nvPicPr>
        <p:blipFill>
          <a:blip r:embed="rId3"/>
          <a:stretch>
            <a:fillRect/>
          </a:stretch>
        </p:blipFill>
        <p:spPr>
          <a:xfrm>
            <a:off x="2152688" y="3488267"/>
            <a:ext cx="4838621" cy="3374301"/>
          </a:xfrm>
          <a:prstGeom prst="rect">
            <a:avLst/>
          </a:prstGeom>
        </p:spPr>
      </p:pic>
    </p:spTree>
    <p:extLst>
      <p:ext uri="{BB962C8B-B14F-4D97-AF65-F5344CB8AC3E}">
        <p14:creationId xmlns:p14="http://schemas.microsoft.com/office/powerpoint/2010/main" val="3758736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52757"/>
            <a:ext cx="8458200" cy="19389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vi-VN" sz="2400" b="1">
                <a:solidFill>
                  <a:srgbClr val="0000FF"/>
                </a:solidFill>
                <a:latin typeface="Arial" panose="020B0604020202020204" pitchFamily="34" charset="0"/>
                <a:cs typeface="Arial" panose="020B0604020202020204" pitchFamily="34" charset="0"/>
              </a:rPr>
              <a:t>1. Địa phương em có những thời vụ gieo trồng nào?</a:t>
            </a:r>
          </a:p>
          <a:p>
            <a:r>
              <a:rPr lang="vi-VN" sz="2400" b="1">
                <a:solidFill>
                  <a:srgbClr val="0000FF"/>
                </a:solidFill>
                <a:latin typeface="Arial" panose="020B0604020202020204" pitchFamily="34" charset="0"/>
                <a:cs typeface="Arial" panose="020B0604020202020204" pitchFamily="34" charset="0"/>
              </a:rPr>
              <a:t>2. Hãy kể tên một số loại cây trồng được gieo trồng vào thời vụ đó.</a:t>
            </a:r>
          </a:p>
          <a:p>
            <a:r>
              <a:rPr lang="vi-VN" sz="2400" b="1">
                <a:solidFill>
                  <a:srgbClr val="0000FF"/>
                </a:solidFill>
                <a:latin typeface="Arial" panose="020B0604020202020204" pitchFamily="34" charset="0"/>
                <a:cs typeface="Arial" panose="020B0604020202020204" pitchFamily="34" charset="0"/>
              </a:rPr>
              <a:t>3. Em hãy chọn lựa phương thức gieo trồng cho các loại cây sau đây: lúa, mía, ngô, sắn, cam, đỗ (đậu), …</a:t>
            </a:r>
          </a:p>
        </p:txBody>
      </p:sp>
      <p:sp>
        <p:nvSpPr>
          <p:cNvPr id="3" name="Text Box 2"/>
          <p:cNvSpPr txBox="1"/>
          <p:nvPr/>
        </p:nvSpPr>
        <p:spPr>
          <a:xfrm>
            <a:off x="2423795" y="346710"/>
            <a:ext cx="3900805" cy="706755"/>
          </a:xfrm>
          <a:prstGeom prst="rect">
            <a:avLst/>
          </a:prstGeom>
          <a:noFill/>
        </p:spPr>
        <p:txBody>
          <a:bodyPr wrap="square" rtlCol="0">
            <a:spAutoFit/>
          </a:bodyPr>
          <a:lstStyle/>
          <a:p>
            <a:pPr algn="ctr"/>
            <a:r>
              <a:rPr lang="en-US" sz="4000" b="1">
                <a:solidFill>
                  <a:srgbClr val="FF0000"/>
                </a:solidFill>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4007"/>
            <a:ext cx="8458200" cy="1938992"/>
          </a:xfrm>
          <a:prstGeom prst="rect">
            <a:avLst/>
          </a:prstGeom>
        </p:spPr>
        <p:txBody>
          <a:bodyPr wrap="square">
            <a:spAutoFit/>
          </a:bodyPr>
          <a:lstStyle/>
          <a:p>
            <a:r>
              <a:rPr lang="vi-VN" sz="2400" b="1">
                <a:solidFill>
                  <a:srgbClr val="0000FF"/>
                </a:solidFill>
                <a:latin typeface="Arial" panose="020B0604020202020204" pitchFamily="34" charset="0"/>
                <a:cs typeface="Arial" panose="020B0604020202020204" pitchFamily="34" charset="0"/>
              </a:rPr>
              <a:t>1. Địa phương em có những thời vụ gieo trồng nào?</a:t>
            </a:r>
          </a:p>
          <a:p>
            <a:r>
              <a:rPr lang="vi-VN" sz="2400" b="1">
                <a:solidFill>
                  <a:srgbClr val="0000FF"/>
                </a:solidFill>
                <a:latin typeface="Arial" panose="020B0604020202020204" pitchFamily="34" charset="0"/>
                <a:cs typeface="Arial" panose="020B0604020202020204" pitchFamily="34" charset="0"/>
              </a:rPr>
              <a:t>2. Hãy kể tên một số loại cây trồng được gieo trồng vào thời vụ đó.</a:t>
            </a:r>
          </a:p>
          <a:p>
            <a:r>
              <a:rPr lang="vi-VN" sz="2400" b="1">
                <a:solidFill>
                  <a:srgbClr val="0000FF"/>
                </a:solidFill>
                <a:latin typeface="Arial" panose="020B0604020202020204" pitchFamily="34" charset="0"/>
                <a:cs typeface="Arial" panose="020B0604020202020204" pitchFamily="34" charset="0"/>
              </a:rPr>
              <a:t>3. Em hãy chọn lựa phương thức gieo trồng cho các loại cây sau đây: lúa, mía, ngô, sắn, cam, đỗ (đậu), …</a:t>
            </a:r>
          </a:p>
        </p:txBody>
      </p:sp>
      <p:sp>
        <p:nvSpPr>
          <p:cNvPr id="3" name="Rectangle 2"/>
          <p:cNvSpPr/>
          <p:nvPr/>
        </p:nvSpPr>
        <p:spPr>
          <a:xfrm>
            <a:off x="304800" y="2262999"/>
            <a:ext cx="8229600" cy="3416320"/>
          </a:xfrm>
          <a:prstGeom prst="rect">
            <a:avLst/>
          </a:prstGeom>
        </p:spPr>
        <p:txBody>
          <a:bodyPr wrap="square">
            <a:spAutoFit/>
          </a:bodyPr>
          <a:lstStyle/>
          <a:p>
            <a:r>
              <a:rPr lang="vi-VN" sz="2400">
                <a:solidFill>
                  <a:srgbClr val="FF0000"/>
                </a:solidFill>
              </a:rPr>
              <a:t>1. Ở địa phương em có 3 vụ gieo trồng là: </a:t>
            </a:r>
          </a:p>
          <a:p>
            <a:r>
              <a:rPr lang="vi-VN" sz="2400">
                <a:solidFill>
                  <a:srgbClr val="FF0000"/>
                </a:solidFill>
              </a:rPr>
              <a:t>   + Vụ xuân hè;</a:t>
            </a:r>
          </a:p>
          <a:p>
            <a:r>
              <a:rPr lang="vi-VN" sz="2400">
                <a:solidFill>
                  <a:srgbClr val="FF0000"/>
                </a:solidFill>
              </a:rPr>
              <a:t>   + Vụ hè thu;</a:t>
            </a:r>
          </a:p>
          <a:p>
            <a:r>
              <a:rPr lang="vi-VN" sz="2400">
                <a:solidFill>
                  <a:srgbClr val="FF0000"/>
                </a:solidFill>
              </a:rPr>
              <a:t>   + Vụ đông xuân</a:t>
            </a:r>
          </a:p>
          <a:p>
            <a:r>
              <a:rPr lang="vi-VN" sz="2400">
                <a:solidFill>
                  <a:srgbClr val="FF0000"/>
                </a:solidFill>
              </a:rPr>
              <a:t>2. Một số loại cây trồng được gieo trồng vào thời vụ đó là:</a:t>
            </a:r>
          </a:p>
          <a:p>
            <a:r>
              <a:rPr lang="vi-VN" sz="2400">
                <a:solidFill>
                  <a:srgbClr val="FF0000"/>
                </a:solidFill>
              </a:rPr>
              <a:t>   + Vụ xuân hè: lúa, ngô, cây cà chua, dưa chuột, bầu mướp, …</a:t>
            </a:r>
          </a:p>
          <a:p>
            <a:r>
              <a:rPr lang="vi-VN" sz="2400">
                <a:solidFill>
                  <a:srgbClr val="FF0000"/>
                </a:solidFill>
              </a:rPr>
              <a:t>   + Vụ hè thu: cây ổi, cây vải, lúa, ngô, cà rốt</a:t>
            </a:r>
          </a:p>
          <a:p>
            <a:r>
              <a:rPr lang="vi-VN" sz="2400">
                <a:solidFill>
                  <a:srgbClr val="FF0000"/>
                </a:solidFill>
              </a:rPr>
              <a:t>   + Vụ đông xuân: ngô, khoai, su hào, súp lơ, cải bắp,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0000"/>
                </a:solidFill>
              </a:rPr>
              <a:t>4. </a:t>
            </a:r>
            <a:r>
              <a:rPr lang="en-US" sz="3600" b="1" dirty="0">
                <a:solidFill>
                  <a:srgbClr val="FF0000"/>
                </a:solidFill>
              </a:rPr>
              <a:t>CHĂM SÓC</a:t>
            </a:r>
          </a:p>
        </p:txBody>
      </p:sp>
      <p:sp>
        <p:nvSpPr>
          <p:cNvPr id="3" name="Content Placeholder 2"/>
          <p:cNvSpPr>
            <a:spLocks noGrp="1"/>
          </p:cNvSpPr>
          <p:nvPr>
            <p:ph sz="half" idx="1"/>
          </p:nvPr>
        </p:nvSpPr>
        <p:spPr>
          <a:xfrm>
            <a:off x="228600" y="1295400"/>
            <a:ext cx="4038600" cy="3048000"/>
          </a:xfrm>
        </p:spPr>
        <p:txBody>
          <a:bodyPr>
            <a:noAutofit/>
          </a:bodyPr>
          <a:lstStyle/>
          <a:p>
            <a:pPr algn="just">
              <a:lnSpc>
                <a:spcPct val="170000"/>
              </a:lnSpc>
            </a:pPr>
            <a:r>
              <a:rPr lang="en-US" sz="2600" b="1" dirty="0">
                <a:gradFill>
                  <a:gsLst>
                    <a:gs pos="0">
                      <a:srgbClr val="007BD3"/>
                    </a:gs>
                    <a:gs pos="100000">
                      <a:srgbClr val="034373"/>
                    </a:gs>
                  </a:gsLst>
                  <a:lin scaled="0"/>
                </a:gradFill>
              </a:rPr>
              <a:t>So </a:t>
            </a:r>
            <a:r>
              <a:rPr lang="en-US" sz="2600" b="1" dirty="0" err="1">
                <a:gradFill>
                  <a:gsLst>
                    <a:gs pos="0">
                      <a:srgbClr val="007BD3"/>
                    </a:gs>
                    <a:gs pos="100000">
                      <a:srgbClr val="034373"/>
                    </a:gs>
                  </a:gsLst>
                  <a:lin scaled="0"/>
                </a:gradFill>
              </a:rPr>
              <a:t>sánh</a:t>
            </a:r>
            <a:r>
              <a:rPr lang="en-US" sz="2600" b="1" dirty="0">
                <a:gradFill>
                  <a:gsLst>
                    <a:gs pos="0">
                      <a:srgbClr val="007BD3"/>
                    </a:gs>
                    <a:gs pos="100000">
                      <a:srgbClr val="034373"/>
                    </a:gs>
                  </a:gsLst>
                  <a:lin scaled="0"/>
                </a:gradFill>
              </a:rPr>
              <a:t> </a:t>
            </a:r>
            <a:r>
              <a:rPr lang="en-US" sz="2600" b="1" dirty="0" err="1">
                <a:gradFill>
                  <a:gsLst>
                    <a:gs pos="0">
                      <a:srgbClr val="007BD3"/>
                    </a:gs>
                    <a:gs pos="100000">
                      <a:srgbClr val="034373"/>
                    </a:gs>
                  </a:gsLst>
                  <a:lin scaled="0"/>
                </a:gradFill>
              </a:rPr>
              <a:t>sự</a:t>
            </a:r>
            <a:r>
              <a:rPr lang="en-US" sz="2600" b="1" dirty="0">
                <a:gradFill>
                  <a:gsLst>
                    <a:gs pos="0">
                      <a:srgbClr val="007BD3"/>
                    </a:gs>
                    <a:gs pos="100000">
                      <a:srgbClr val="034373"/>
                    </a:gs>
                  </a:gsLst>
                  <a:lin scaled="0"/>
                </a:gradFill>
              </a:rPr>
              <a:t> </a:t>
            </a:r>
            <a:r>
              <a:rPr lang="en-US" sz="2600" b="1" dirty="0" err="1">
                <a:gradFill>
                  <a:gsLst>
                    <a:gs pos="0">
                      <a:srgbClr val="007BD3"/>
                    </a:gs>
                    <a:gs pos="100000">
                      <a:srgbClr val="034373"/>
                    </a:gs>
                  </a:gsLst>
                  <a:lin scaled="0"/>
                </a:gradFill>
              </a:rPr>
              <a:t>phát</a:t>
            </a:r>
            <a:r>
              <a:rPr lang="en-US" sz="2600" b="1" dirty="0">
                <a:gradFill>
                  <a:gsLst>
                    <a:gs pos="0">
                      <a:srgbClr val="007BD3"/>
                    </a:gs>
                    <a:gs pos="100000">
                      <a:srgbClr val="034373"/>
                    </a:gs>
                  </a:gsLst>
                  <a:lin scaled="0"/>
                </a:gradFill>
              </a:rPr>
              <a:t> </a:t>
            </a:r>
            <a:r>
              <a:rPr lang="en-US" sz="2600" b="1" dirty="0" err="1">
                <a:gradFill>
                  <a:gsLst>
                    <a:gs pos="0">
                      <a:srgbClr val="007BD3"/>
                    </a:gs>
                    <a:gs pos="100000">
                      <a:srgbClr val="034373"/>
                    </a:gs>
                  </a:gsLst>
                  <a:lin scaled="0"/>
                </a:gradFill>
              </a:rPr>
              <a:t>triển</a:t>
            </a:r>
            <a:r>
              <a:rPr lang="en-US" sz="2600" b="1" dirty="0">
                <a:gradFill>
                  <a:gsLst>
                    <a:gs pos="0">
                      <a:srgbClr val="007BD3"/>
                    </a:gs>
                    <a:gs pos="100000">
                      <a:srgbClr val="034373"/>
                    </a:gs>
                  </a:gsLst>
                  <a:lin scaled="0"/>
                </a:gradFill>
              </a:rPr>
              <a:t> </a:t>
            </a:r>
            <a:r>
              <a:rPr lang="en-US" sz="2600" b="1" dirty="0" err="1">
                <a:gradFill>
                  <a:gsLst>
                    <a:gs pos="0">
                      <a:srgbClr val="007BD3"/>
                    </a:gs>
                    <a:gs pos="100000">
                      <a:srgbClr val="034373"/>
                    </a:gs>
                  </a:gsLst>
                  <a:lin scaled="0"/>
                </a:gradFill>
              </a:rPr>
              <a:t>của</a:t>
            </a:r>
            <a:r>
              <a:rPr lang="en-US" sz="2600" b="1" dirty="0">
                <a:gradFill>
                  <a:gsLst>
                    <a:gs pos="0">
                      <a:srgbClr val="007BD3"/>
                    </a:gs>
                    <a:gs pos="100000">
                      <a:srgbClr val="034373"/>
                    </a:gs>
                  </a:gsLst>
                  <a:lin scaled="0"/>
                </a:gradFill>
              </a:rPr>
              <a:t> 2 </a:t>
            </a:r>
            <a:r>
              <a:rPr lang="en-US" sz="2600" b="1" dirty="0" err="1">
                <a:gradFill>
                  <a:gsLst>
                    <a:gs pos="0">
                      <a:srgbClr val="007BD3"/>
                    </a:gs>
                    <a:gs pos="100000">
                      <a:srgbClr val="034373"/>
                    </a:gs>
                  </a:gsLst>
                  <a:lin scaled="0"/>
                </a:gradFill>
              </a:rPr>
              <a:t>cây</a:t>
            </a:r>
            <a:r>
              <a:rPr lang="en-US" sz="2600" b="1" dirty="0">
                <a:gradFill>
                  <a:gsLst>
                    <a:gs pos="0">
                      <a:srgbClr val="007BD3"/>
                    </a:gs>
                    <a:gs pos="100000">
                      <a:srgbClr val="034373"/>
                    </a:gs>
                  </a:gsLst>
                  <a:lin scaled="0"/>
                </a:gradFill>
              </a:rPr>
              <a:t> </a:t>
            </a:r>
            <a:r>
              <a:rPr lang="en-US" sz="2600" b="1" dirty="0" err="1">
                <a:gradFill>
                  <a:gsLst>
                    <a:gs pos="0">
                      <a:srgbClr val="007BD3"/>
                    </a:gs>
                    <a:gs pos="100000">
                      <a:srgbClr val="034373"/>
                    </a:gs>
                  </a:gsLst>
                  <a:lin scaled="0"/>
                </a:gradFill>
              </a:rPr>
              <a:t>trồng</a:t>
            </a:r>
            <a:r>
              <a:rPr lang="en-US" sz="2600" b="1" dirty="0">
                <a:gradFill>
                  <a:gsLst>
                    <a:gs pos="0">
                      <a:srgbClr val="007BD3"/>
                    </a:gs>
                    <a:gs pos="100000">
                      <a:srgbClr val="034373"/>
                    </a:gs>
                  </a:gsLst>
                  <a:lin scaled="0"/>
                </a:gradFill>
              </a:rPr>
              <a:t> </a:t>
            </a:r>
            <a:r>
              <a:rPr lang="en-US" sz="2600" b="1" dirty="0" err="1">
                <a:gradFill>
                  <a:gsLst>
                    <a:gs pos="0">
                      <a:srgbClr val="007BD3"/>
                    </a:gs>
                    <a:gs pos="100000">
                      <a:srgbClr val="034373"/>
                    </a:gs>
                  </a:gsLst>
                  <a:lin scaled="0"/>
                </a:gradFill>
              </a:rPr>
              <a:t>trong</a:t>
            </a:r>
            <a:r>
              <a:rPr lang="en-US" sz="2600" b="1" dirty="0">
                <a:gradFill>
                  <a:gsLst>
                    <a:gs pos="0">
                      <a:srgbClr val="007BD3"/>
                    </a:gs>
                    <a:gs pos="100000">
                      <a:srgbClr val="034373"/>
                    </a:gs>
                  </a:gsLst>
                  <a:lin scaled="0"/>
                </a:gradFill>
              </a:rPr>
              <a:t> </a:t>
            </a:r>
            <a:r>
              <a:rPr lang="en-US" sz="2600" b="1" dirty="0" err="1">
                <a:gradFill>
                  <a:gsLst>
                    <a:gs pos="0">
                      <a:srgbClr val="007BD3"/>
                    </a:gs>
                    <a:gs pos="100000">
                      <a:srgbClr val="034373"/>
                    </a:gs>
                  </a:gsLst>
                  <a:lin scaled="0"/>
                </a:gradFill>
              </a:rPr>
              <a:t>hình</a:t>
            </a:r>
            <a:r>
              <a:rPr lang="en-US" sz="2600" b="1" dirty="0">
                <a:gradFill>
                  <a:gsLst>
                    <a:gs pos="0">
                      <a:srgbClr val="007BD3"/>
                    </a:gs>
                    <a:gs pos="100000">
                      <a:srgbClr val="034373"/>
                    </a:gs>
                  </a:gsLst>
                  <a:lin scaled="0"/>
                </a:gradFill>
              </a:rPr>
              <a:t> 3.6.Nguyên </a:t>
            </a:r>
            <a:r>
              <a:rPr lang="en-US" sz="2600" b="1" dirty="0" err="1">
                <a:gradFill>
                  <a:gsLst>
                    <a:gs pos="0">
                      <a:srgbClr val="007BD3"/>
                    </a:gs>
                    <a:gs pos="100000">
                      <a:srgbClr val="034373"/>
                    </a:gs>
                  </a:gsLst>
                  <a:lin scaled="0"/>
                </a:gradFill>
              </a:rPr>
              <a:t>nhân</a:t>
            </a:r>
            <a:r>
              <a:rPr lang="en-US" sz="2600" b="1" dirty="0">
                <a:gradFill>
                  <a:gsLst>
                    <a:gs pos="0">
                      <a:srgbClr val="007BD3"/>
                    </a:gs>
                    <a:gs pos="100000">
                      <a:srgbClr val="034373"/>
                    </a:gs>
                  </a:gsLst>
                  <a:lin scaled="0"/>
                </a:gradFill>
              </a:rPr>
              <a:t> </a:t>
            </a:r>
            <a:r>
              <a:rPr lang="en-US" sz="2600" b="1" dirty="0" err="1">
                <a:gradFill>
                  <a:gsLst>
                    <a:gs pos="0">
                      <a:srgbClr val="007BD3"/>
                    </a:gs>
                    <a:gs pos="100000">
                      <a:srgbClr val="034373"/>
                    </a:gs>
                  </a:gsLst>
                  <a:lin scaled="0"/>
                </a:gradFill>
              </a:rPr>
              <a:t>tạo</a:t>
            </a:r>
            <a:r>
              <a:rPr lang="en-US" sz="2600" b="1" dirty="0">
                <a:gradFill>
                  <a:gsLst>
                    <a:gs pos="0">
                      <a:srgbClr val="007BD3"/>
                    </a:gs>
                    <a:gs pos="100000">
                      <a:srgbClr val="034373"/>
                    </a:gs>
                  </a:gsLst>
                  <a:lin scaled="0"/>
                </a:gradFill>
              </a:rPr>
              <a:t> </a:t>
            </a:r>
            <a:r>
              <a:rPr lang="en-US" sz="2600" b="1" dirty="0" err="1">
                <a:gradFill>
                  <a:gsLst>
                    <a:gs pos="0">
                      <a:srgbClr val="007BD3"/>
                    </a:gs>
                    <a:gs pos="100000">
                      <a:srgbClr val="034373"/>
                    </a:gs>
                  </a:gsLst>
                  <a:lin scaled="0"/>
                </a:gradFill>
              </a:rPr>
              <a:t>nên</a:t>
            </a:r>
            <a:r>
              <a:rPr lang="en-US" sz="2600" b="1" dirty="0">
                <a:gradFill>
                  <a:gsLst>
                    <a:gs pos="0">
                      <a:srgbClr val="007BD3"/>
                    </a:gs>
                    <a:gs pos="100000">
                      <a:srgbClr val="034373"/>
                    </a:gs>
                  </a:gsLst>
                  <a:lin scaled="0"/>
                </a:gradFill>
              </a:rPr>
              <a:t> </a:t>
            </a:r>
            <a:r>
              <a:rPr lang="en-US" sz="2600" b="1" dirty="0" err="1">
                <a:gradFill>
                  <a:gsLst>
                    <a:gs pos="0">
                      <a:srgbClr val="007BD3"/>
                    </a:gs>
                    <a:gs pos="100000">
                      <a:srgbClr val="034373"/>
                    </a:gs>
                  </a:gsLst>
                  <a:lin scaled="0"/>
                </a:gradFill>
              </a:rPr>
              <a:t>sự</a:t>
            </a:r>
            <a:r>
              <a:rPr lang="en-US" sz="2600" b="1" dirty="0">
                <a:gradFill>
                  <a:gsLst>
                    <a:gs pos="0">
                      <a:srgbClr val="007BD3"/>
                    </a:gs>
                    <a:gs pos="100000">
                      <a:srgbClr val="034373"/>
                    </a:gs>
                  </a:gsLst>
                  <a:lin scaled="0"/>
                </a:gradFill>
              </a:rPr>
              <a:t> </a:t>
            </a:r>
            <a:r>
              <a:rPr lang="en-US" sz="2600" b="1" dirty="0" err="1">
                <a:gradFill>
                  <a:gsLst>
                    <a:gs pos="0">
                      <a:srgbClr val="007BD3"/>
                    </a:gs>
                    <a:gs pos="100000">
                      <a:srgbClr val="034373"/>
                    </a:gs>
                  </a:gsLst>
                  <a:lin scaled="0"/>
                </a:gradFill>
              </a:rPr>
              <a:t>khác</a:t>
            </a:r>
            <a:r>
              <a:rPr lang="en-US" sz="2600" b="1" dirty="0">
                <a:gradFill>
                  <a:gsLst>
                    <a:gs pos="0">
                      <a:srgbClr val="007BD3"/>
                    </a:gs>
                    <a:gs pos="100000">
                      <a:srgbClr val="034373"/>
                    </a:gs>
                  </a:gsLst>
                  <a:lin scaled="0"/>
                </a:gradFill>
              </a:rPr>
              <a:t> </a:t>
            </a:r>
            <a:r>
              <a:rPr lang="en-US" sz="2600" b="1" dirty="0" err="1">
                <a:gradFill>
                  <a:gsLst>
                    <a:gs pos="0">
                      <a:srgbClr val="007BD3"/>
                    </a:gs>
                    <a:gs pos="100000">
                      <a:srgbClr val="034373"/>
                    </a:gs>
                  </a:gsLst>
                  <a:lin scaled="0"/>
                </a:gradFill>
              </a:rPr>
              <a:t>biệt</a:t>
            </a:r>
            <a:r>
              <a:rPr lang="en-US" sz="2600" b="1" dirty="0">
                <a:gradFill>
                  <a:gsLst>
                    <a:gs pos="0">
                      <a:srgbClr val="007BD3"/>
                    </a:gs>
                    <a:gs pos="100000">
                      <a:srgbClr val="034373"/>
                    </a:gs>
                  </a:gsLst>
                  <a:lin scaled="0"/>
                </a:gradFill>
              </a:rPr>
              <a:t> </a:t>
            </a:r>
            <a:r>
              <a:rPr lang="en-US" sz="2600" b="1" dirty="0" err="1">
                <a:gradFill>
                  <a:gsLst>
                    <a:gs pos="0">
                      <a:srgbClr val="007BD3"/>
                    </a:gs>
                    <a:gs pos="100000">
                      <a:srgbClr val="034373"/>
                    </a:gs>
                  </a:gsLst>
                  <a:lin scaled="0"/>
                </a:gradFill>
              </a:rPr>
              <a:t>là</a:t>
            </a:r>
            <a:r>
              <a:rPr lang="en-US" sz="2600" b="1" dirty="0">
                <a:gradFill>
                  <a:gsLst>
                    <a:gs pos="0">
                      <a:srgbClr val="007BD3"/>
                    </a:gs>
                    <a:gs pos="100000">
                      <a:srgbClr val="034373"/>
                    </a:gs>
                  </a:gsLst>
                  <a:lin scaled="0"/>
                </a:gradFill>
              </a:rPr>
              <a:t> </a:t>
            </a:r>
            <a:r>
              <a:rPr lang="en-US" sz="2600" b="1" dirty="0" err="1">
                <a:gradFill>
                  <a:gsLst>
                    <a:gs pos="0">
                      <a:srgbClr val="007BD3"/>
                    </a:gs>
                    <a:gs pos="100000">
                      <a:srgbClr val="034373"/>
                    </a:gs>
                  </a:gsLst>
                  <a:lin scaled="0"/>
                </a:gradFill>
              </a:rPr>
              <a:t>gì</a:t>
            </a:r>
            <a:r>
              <a:rPr lang="en-US" sz="2600" b="1" dirty="0">
                <a:gradFill>
                  <a:gsLst>
                    <a:gs pos="0">
                      <a:srgbClr val="007BD3"/>
                    </a:gs>
                    <a:gs pos="100000">
                      <a:srgbClr val="034373"/>
                    </a:gs>
                  </a:gsLst>
                  <a:lin scaled="0"/>
                </a:gradFill>
              </a:rPr>
              <a:t>?</a:t>
            </a:r>
          </a:p>
        </p:txBody>
      </p:sp>
      <p:pic>
        <p:nvPicPr>
          <p:cNvPr id="4" name="Content Placeholder 3" descr="cau-hoi-8-trang-18-cong-nghe-lop-7-chan-troi"/>
          <p:cNvPicPr>
            <a:picLocks noGrp="1" noChangeAspect="1"/>
          </p:cNvPicPr>
          <p:nvPr>
            <p:ph sz="half" idx="2"/>
          </p:nvPr>
        </p:nvPicPr>
        <p:blipFill>
          <a:blip r:embed="rId2"/>
          <a:stretch>
            <a:fillRect/>
          </a:stretch>
        </p:blipFill>
        <p:spPr>
          <a:xfrm>
            <a:off x="4495800" y="1122680"/>
            <a:ext cx="4424045" cy="2839720"/>
          </a:xfrm>
          <a:prstGeom prst="rect">
            <a:avLst/>
          </a:prstGeom>
        </p:spPr>
      </p:pic>
      <p:sp>
        <p:nvSpPr>
          <p:cNvPr id="100" name="Text Box 99"/>
          <p:cNvSpPr txBox="1"/>
          <p:nvPr/>
        </p:nvSpPr>
        <p:spPr>
          <a:xfrm>
            <a:off x="208915" y="4478972"/>
            <a:ext cx="8710930" cy="2246769"/>
          </a:xfrm>
          <a:prstGeom prst="rect">
            <a:avLst/>
          </a:prstGeom>
          <a:noFill/>
          <a:ln w="9525">
            <a:noFill/>
          </a:ln>
        </p:spPr>
        <p:txBody>
          <a:bodyPr wrap="square">
            <a:spAutoFit/>
          </a:bodyPr>
          <a:lstStyle/>
          <a:p>
            <a:pPr indent="0" algn="just"/>
            <a:r>
              <a:rPr lang="en-US" sz="2800" b="0" dirty="0" err="1">
                <a:latin typeface="+mj-lt"/>
              </a:rPr>
              <a:t>Cùng</a:t>
            </a:r>
            <a:r>
              <a:rPr lang="en-US" sz="2800" b="0" dirty="0">
                <a:latin typeface="+mj-lt"/>
              </a:rPr>
              <a:t> </a:t>
            </a:r>
            <a:r>
              <a:rPr lang="en-US" sz="2800" b="0" dirty="0" err="1">
                <a:latin typeface="+mj-lt"/>
              </a:rPr>
              <a:t>một</a:t>
            </a:r>
            <a:r>
              <a:rPr lang="en-US" sz="2800" b="0" dirty="0">
                <a:latin typeface="+mj-lt"/>
              </a:rPr>
              <a:t> </a:t>
            </a:r>
            <a:r>
              <a:rPr lang="en-US" sz="2800" b="0" dirty="0" err="1">
                <a:latin typeface="+mj-lt"/>
              </a:rPr>
              <a:t>giống</a:t>
            </a:r>
            <a:r>
              <a:rPr lang="en-US" sz="2800" b="0" dirty="0">
                <a:latin typeface="+mj-lt"/>
              </a:rPr>
              <a:t> </a:t>
            </a:r>
            <a:r>
              <a:rPr lang="en-US" sz="2800" b="0" dirty="0" err="1">
                <a:latin typeface="+mj-lt"/>
              </a:rPr>
              <a:t>cây</a:t>
            </a:r>
            <a:r>
              <a:rPr lang="en-US" sz="2800" b="0" dirty="0">
                <a:latin typeface="+mj-lt"/>
              </a:rPr>
              <a:t> </a:t>
            </a:r>
            <a:r>
              <a:rPr lang="en-US" sz="2800" b="0" dirty="0" err="1">
                <a:latin typeface="+mj-lt"/>
              </a:rPr>
              <a:t>nhưng</a:t>
            </a:r>
            <a:r>
              <a:rPr lang="en-US" sz="2800" b="0" dirty="0">
                <a:latin typeface="+mj-lt"/>
              </a:rPr>
              <a:t> </a:t>
            </a:r>
            <a:r>
              <a:rPr lang="en-US" sz="2800" b="0" dirty="0" err="1">
                <a:latin typeface="+mj-lt"/>
              </a:rPr>
              <a:t>có</a:t>
            </a:r>
            <a:r>
              <a:rPr lang="en-US" sz="2800" b="0" dirty="0">
                <a:latin typeface="+mj-lt"/>
              </a:rPr>
              <a:t> </a:t>
            </a:r>
            <a:r>
              <a:rPr lang="en-US" sz="2800" b="0" dirty="0" err="1">
                <a:latin typeface="+mj-lt"/>
              </a:rPr>
              <a:t>những</a:t>
            </a:r>
            <a:r>
              <a:rPr lang="en-US" sz="2800" b="0" dirty="0">
                <a:latin typeface="+mj-lt"/>
              </a:rPr>
              <a:t> </a:t>
            </a:r>
            <a:r>
              <a:rPr lang="en-US" sz="2800" b="0" dirty="0" err="1">
                <a:latin typeface="+mj-lt"/>
              </a:rPr>
              <a:t>cây</a:t>
            </a:r>
            <a:r>
              <a:rPr lang="en-US" sz="2800" b="0" dirty="0">
                <a:latin typeface="+mj-lt"/>
              </a:rPr>
              <a:t> </a:t>
            </a:r>
            <a:r>
              <a:rPr lang="en-US" sz="2800" b="0" dirty="0" err="1">
                <a:latin typeface="+mj-lt"/>
              </a:rPr>
              <a:t>có</a:t>
            </a:r>
            <a:r>
              <a:rPr lang="en-US" sz="2800" b="0" dirty="0">
                <a:latin typeface="+mj-lt"/>
              </a:rPr>
              <a:t> </a:t>
            </a:r>
            <a:r>
              <a:rPr lang="en-US" sz="2800" b="0" dirty="0" err="1">
                <a:latin typeface="+mj-lt"/>
              </a:rPr>
              <a:t>khả</a:t>
            </a:r>
            <a:r>
              <a:rPr lang="en-US" sz="2800" b="0" dirty="0">
                <a:latin typeface="+mj-lt"/>
              </a:rPr>
              <a:t> </a:t>
            </a:r>
            <a:r>
              <a:rPr lang="en-US" sz="2800" b="0" dirty="0" err="1">
                <a:latin typeface="+mj-lt"/>
              </a:rPr>
              <a:t>năng</a:t>
            </a:r>
            <a:r>
              <a:rPr lang="en-US" sz="2800" b="0" dirty="0">
                <a:latin typeface="+mj-lt"/>
              </a:rPr>
              <a:t> </a:t>
            </a:r>
            <a:r>
              <a:rPr lang="en-US" sz="2800" b="0" dirty="0" err="1">
                <a:latin typeface="+mj-lt"/>
              </a:rPr>
              <a:t>phát</a:t>
            </a:r>
            <a:r>
              <a:rPr lang="en-US" sz="2800" b="0" dirty="0">
                <a:latin typeface="+mj-lt"/>
              </a:rPr>
              <a:t> </a:t>
            </a:r>
            <a:r>
              <a:rPr lang="en-US" sz="2800" b="0" dirty="0" err="1">
                <a:latin typeface="+mj-lt"/>
              </a:rPr>
              <a:t>triển</a:t>
            </a:r>
            <a:r>
              <a:rPr lang="en-US" sz="2800" b="0" dirty="0">
                <a:latin typeface="+mj-lt"/>
              </a:rPr>
              <a:t> </a:t>
            </a:r>
            <a:r>
              <a:rPr lang="en-US" sz="2800" b="0" dirty="0" err="1">
                <a:latin typeface="+mj-lt"/>
              </a:rPr>
              <a:t>tốt</a:t>
            </a:r>
            <a:r>
              <a:rPr lang="en-US" sz="2800" b="0" dirty="0">
                <a:latin typeface="+mj-lt"/>
              </a:rPr>
              <a:t>, </a:t>
            </a:r>
            <a:r>
              <a:rPr lang="en-US" sz="2800" b="0" dirty="0" err="1">
                <a:latin typeface="+mj-lt"/>
              </a:rPr>
              <a:t>có</a:t>
            </a:r>
            <a:r>
              <a:rPr lang="en-US" sz="2800" b="0" dirty="0">
                <a:latin typeface="+mj-lt"/>
              </a:rPr>
              <a:t> </a:t>
            </a:r>
            <a:r>
              <a:rPr lang="en-US" sz="2800" b="0" dirty="0" err="1">
                <a:latin typeface="+mj-lt"/>
              </a:rPr>
              <a:t>cây</a:t>
            </a:r>
            <a:r>
              <a:rPr lang="en-US" sz="2800" b="0" dirty="0">
                <a:latin typeface="+mj-lt"/>
              </a:rPr>
              <a:t> </a:t>
            </a:r>
            <a:r>
              <a:rPr lang="en-US" sz="2800" b="0" dirty="0" err="1">
                <a:latin typeface="+mj-lt"/>
              </a:rPr>
              <a:t>có</a:t>
            </a:r>
            <a:r>
              <a:rPr lang="en-US" sz="2800" b="0" dirty="0">
                <a:latin typeface="+mj-lt"/>
              </a:rPr>
              <a:t> </a:t>
            </a:r>
            <a:r>
              <a:rPr lang="en-US" sz="2800" b="0" dirty="0" err="1">
                <a:latin typeface="+mj-lt"/>
              </a:rPr>
              <a:t>sức</a:t>
            </a:r>
            <a:r>
              <a:rPr lang="en-US" sz="2800" b="0" dirty="0">
                <a:latin typeface="+mj-lt"/>
              </a:rPr>
              <a:t> </a:t>
            </a:r>
            <a:r>
              <a:rPr lang="en-US" sz="2800" b="0" dirty="0" err="1">
                <a:latin typeface="+mj-lt"/>
              </a:rPr>
              <a:t>sống</a:t>
            </a:r>
            <a:r>
              <a:rPr lang="en-US" sz="2800" b="0" dirty="0">
                <a:latin typeface="+mj-lt"/>
              </a:rPr>
              <a:t> </a:t>
            </a:r>
            <a:r>
              <a:rPr lang="en-US" sz="2800" b="0" dirty="0" err="1">
                <a:latin typeface="+mj-lt"/>
              </a:rPr>
              <a:t>kém</a:t>
            </a:r>
            <a:r>
              <a:rPr lang="en-US" sz="2800" b="0" dirty="0">
                <a:latin typeface="+mj-lt"/>
              </a:rPr>
              <a:t>. </a:t>
            </a:r>
            <a:r>
              <a:rPr lang="en-US" sz="2800" b="0" dirty="0" err="1">
                <a:latin typeface="+mj-lt"/>
              </a:rPr>
              <a:t>Vì</a:t>
            </a:r>
            <a:r>
              <a:rPr lang="en-US" sz="2800" b="0" dirty="0">
                <a:latin typeface="+mj-lt"/>
              </a:rPr>
              <a:t> </a:t>
            </a:r>
            <a:r>
              <a:rPr lang="en-US" sz="2800" b="0" dirty="0" err="1">
                <a:latin typeface="+mj-lt"/>
              </a:rPr>
              <a:t>vậy</a:t>
            </a:r>
            <a:r>
              <a:rPr lang="en-US" sz="2800" b="0" dirty="0">
                <a:latin typeface="+mj-lt"/>
              </a:rPr>
              <a:t> </a:t>
            </a:r>
            <a:r>
              <a:rPr lang="en-US" sz="2800" b="0" dirty="0" err="1">
                <a:latin typeface="+mj-lt"/>
              </a:rPr>
              <a:t>khi</a:t>
            </a:r>
            <a:r>
              <a:rPr lang="en-US" sz="2800" b="0" dirty="0">
                <a:latin typeface="+mj-lt"/>
              </a:rPr>
              <a:t> </a:t>
            </a:r>
            <a:r>
              <a:rPr lang="en-US" sz="2800" b="0" dirty="0" err="1">
                <a:latin typeface="+mj-lt"/>
              </a:rPr>
              <a:t>trồng</a:t>
            </a:r>
            <a:r>
              <a:rPr lang="en-US" sz="2800" b="0" dirty="0">
                <a:latin typeface="+mj-lt"/>
              </a:rPr>
              <a:t> </a:t>
            </a:r>
            <a:r>
              <a:rPr lang="en-US" sz="2800" b="0" dirty="0" err="1">
                <a:latin typeface="+mj-lt"/>
              </a:rPr>
              <a:t>cây</a:t>
            </a:r>
            <a:r>
              <a:rPr lang="en-US" sz="2800" b="0" dirty="0">
                <a:latin typeface="+mj-lt"/>
              </a:rPr>
              <a:t> </a:t>
            </a:r>
            <a:r>
              <a:rPr lang="en-US" sz="2800" b="0" dirty="0" err="1">
                <a:latin typeface="+mj-lt"/>
              </a:rPr>
              <a:t>phải</a:t>
            </a:r>
            <a:r>
              <a:rPr lang="en-US" sz="2800" b="0" dirty="0">
                <a:latin typeface="+mj-lt"/>
              </a:rPr>
              <a:t> </a:t>
            </a:r>
            <a:r>
              <a:rPr lang="en-US" sz="2800" b="0" dirty="0" err="1">
                <a:latin typeface="+mj-lt"/>
              </a:rPr>
              <a:t>lựa</a:t>
            </a:r>
            <a:r>
              <a:rPr lang="en-US" sz="2800" b="0" dirty="0">
                <a:latin typeface="+mj-lt"/>
              </a:rPr>
              <a:t> </a:t>
            </a:r>
            <a:r>
              <a:rPr lang="en-US" sz="2800" b="0" dirty="0" err="1">
                <a:latin typeface="+mj-lt"/>
              </a:rPr>
              <a:t>chọn</a:t>
            </a:r>
            <a:r>
              <a:rPr lang="en-US" sz="2800" b="0" dirty="0">
                <a:latin typeface="+mj-lt"/>
              </a:rPr>
              <a:t> </a:t>
            </a:r>
            <a:r>
              <a:rPr lang="en-US" sz="2800" b="0" dirty="0" err="1">
                <a:latin typeface="+mj-lt"/>
              </a:rPr>
              <a:t>giống</a:t>
            </a:r>
            <a:r>
              <a:rPr lang="en-US" sz="2800" b="0" dirty="0">
                <a:latin typeface="+mj-lt"/>
              </a:rPr>
              <a:t> </a:t>
            </a:r>
            <a:r>
              <a:rPr lang="en-US" sz="2800" b="0" dirty="0" err="1">
                <a:latin typeface="+mj-lt"/>
              </a:rPr>
              <a:t>cây</a:t>
            </a:r>
            <a:r>
              <a:rPr lang="en-US" sz="2800" b="0" dirty="0">
                <a:latin typeface="+mj-lt"/>
              </a:rPr>
              <a:t> con </a:t>
            </a:r>
            <a:r>
              <a:rPr lang="en-US" sz="2800" b="0" dirty="0" err="1">
                <a:latin typeface="+mj-lt"/>
              </a:rPr>
              <a:t>khoẻ</a:t>
            </a:r>
            <a:r>
              <a:rPr lang="en-US" sz="2800" b="0" dirty="0">
                <a:latin typeface="+mj-lt"/>
              </a:rPr>
              <a:t> </a:t>
            </a:r>
            <a:r>
              <a:rPr lang="en-US" sz="2800" b="0" dirty="0" err="1">
                <a:latin typeface="+mj-lt"/>
              </a:rPr>
              <a:t>mạnh</a:t>
            </a:r>
            <a:r>
              <a:rPr lang="en-US" sz="2800" b="0" dirty="0">
                <a:latin typeface="+mj-lt"/>
              </a:rPr>
              <a:t> </a:t>
            </a:r>
            <a:r>
              <a:rPr lang="en-US" sz="2800" b="0" dirty="0" err="1">
                <a:latin typeface="+mj-lt"/>
              </a:rPr>
              <a:t>như</a:t>
            </a:r>
            <a:r>
              <a:rPr lang="en-US" sz="2800" b="0" dirty="0">
                <a:latin typeface="+mj-lt"/>
              </a:rPr>
              <a:t> </a:t>
            </a:r>
            <a:r>
              <a:rPr lang="en-US" sz="2800" b="0" dirty="0" err="1">
                <a:latin typeface="+mj-lt"/>
              </a:rPr>
              <a:t>nhau</a:t>
            </a:r>
            <a:r>
              <a:rPr lang="en-US" sz="2800" b="0" dirty="0">
                <a:latin typeface="+mj-lt"/>
              </a:rPr>
              <a:t> </a:t>
            </a:r>
            <a:r>
              <a:rPr lang="en-US" sz="2800" b="0" dirty="0" err="1">
                <a:latin typeface="+mj-lt"/>
              </a:rPr>
              <a:t>để</a:t>
            </a:r>
            <a:r>
              <a:rPr lang="en-US" sz="2800" b="0" dirty="0">
                <a:latin typeface="+mj-lt"/>
              </a:rPr>
              <a:t> </a:t>
            </a:r>
            <a:r>
              <a:rPr lang="en-US" sz="2800" b="0" dirty="0" err="1">
                <a:latin typeface="+mj-lt"/>
              </a:rPr>
              <a:t>đối</a:t>
            </a:r>
            <a:r>
              <a:rPr lang="en-US" sz="2800" b="0" dirty="0">
                <a:latin typeface="+mj-lt"/>
              </a:rPr>
              <a:t> </a:t>
            </a:r>
            <a:r>
              <a:rPr lang="en-US" sz="2800" b="0" dirty="0" err="1">
                <a:latin typeface="+mj-lt"/>
              </a:rPr>
              <a:t>chiếu</a:t>
            </a:r>
            <a:r>
              <a:rPr lang="en-US" sz="2800" b="0" dirty="0">
                <a:latin typeface="+mj-lt"/>
              </a:rPr>
              <a:t> </a:t>
            </a:r>
            <a:r>
              <a:rPr lang="en-US" sz="2800" b="0" dirty="0" err="1">
                <a:latin typeface="+mj-lt"/>
              </a:rPr>
              <a:t>với</a:t>
            </a:r>
            <a:r>
              <a:rPr lang="en-US" sz="2800" b="0" dirty="0">
                <a:latin typeface="+mj-lt"/>
              </a:rPr>
              <a:t> </a:t>
            </a:r>
            <a:r>
              <a:rPr lang="en-US" sz="2800" b="0" dirty="0" err="1">
                <a:latin typeface="+mj-lt"/>
              </a:rPr>
              <a:t>việc</a:t>
            </a:r>
            <a:r>
              <a:rPr lang="en-US" sz="2800" b="0" dirty="0">
                <a:latin typeface="+mj-lt"/>
              </a:rPr>
              <a:t> </a:t>
            </a:r>
            <a:r>
              <a:rPr lang="en-US" sz="2800" b="0" dirty="0" err="1">
                <a:latin typeface="+mj-lt"/>
              </a:rPr>
              <a:t>chăm</a:t>
            </a:r>
            <a:r>
              <a:rPr lang="en-US" sz="2800" b="0" dirty="0">
                <a:latin typeface="+mj-lt"/>
              </a:rPr>
              <a:t> </a:t>
            </a:r>
            <a:r>
              <a:rPr lang="en-US" sz="2800" b="0" dirty="0" err="1">
                <a:latin typeface="+mj-lt"/>
              </a:rPr>
              <a:t>sóc</a:t>
            </a:r>
            <a:r>
              <a:rPr lang="en-US" sz="2800" b="0" dirty="0">
                <a:latin typeface="+mj-lt"/>
              </a:rPr>
              <a:t>, </a:t>
            </a:r>
            <a:r>
              <a:rPr lang="en-US" sz="2800" b="0" dirty="0" err="1">
                <a:latin typeface="+mj-lt"/>
              </a:rPr>
              <a:t>nếu</a:t>
            </a:r>
            <a:r>
              <a:rPr lang="en-US" sz="2800" b="0" dirty="0">
                <a:latin typeface="+mj-lt"/>
              </a:rPr>
              <a:t> </a:t>
            </a:r>
            <a:r>
              <a:rPr lang="en-US" sz="2800" b="0" dirty="0" err="1">
                <a:latin typeface="+mj-lt"/>
              </a:rPr>
              <a:t>không</a:t>
            </a:r>
            <a:r>
              <a:rPr lang="en-US" sz="2800" b="0" dirty="0">
                <a:latin typeface="+mj-lt"/>
              </a:rPr>
              <a:t> </a:t>
            </a:r>
            <a:r>
              <a:rPr lang="en-US" sz="2800" b="0" dirty="0" err="1">
                <a:latin typeface="+mj-lt"/>
              </a:rPr>
              <a:t>kết</a:t>
            </a:r>
            <a:r>
              <a:rPr lang="en-US" sz="2800" b="0" dirty="0">
                <a:latin typeface="+mj-lt"/>
              </a:rPr>
              <a:t> </a:t>
            </a:r>
            <a:r>
              <a:rPr lang="en-US" sz="2800" b="0" dirty="0" err="1">
                <a:latin typeface="+mj-lt"/>
              </a:rPr>
              <a:t>quả</a:t>
            </a:r>
            <a:r>
              <a:rPr lang="en-US" sz="2800" b="0" dirty="0">
                <a:latin typeface="+mj-lt"/>
              </a:rPr>
              <a:t> </a:t>
            </a:r>
            <a:r>
              <a:rPr lang="en-US" sz="2800" b="0" dirty="0" err="1">
                <a:latin typeface="+mj-lt"/>
              </a:rPr>
              <a:t>có</a:t>
            </a:r>
            <a:r>
              <a:rPr lang="en-US" sz="2800" b="0" dirty="0">
                <a:latin typeface="+mj-lt"/>
              </a:rPr>
              <a:t> </a:t>
            </a:r>
            <a:r>
              <a:rPr lang="en-US" sz="2800" b="0" dirty="0" err="1">
                <a:latin typeface="+mj-lt"/>
              </a:rPr>
              <a:t>khi</a:t>
            </a:r>
            <a:r>
              <a:rPr lang="en-US" sz="2800" b="0" dirty="0">
                <a:latin typeface="+mj-lt"/>
              </a:rPr>
              <a:t> </a:t>
            </a:r>
            <a:r>
              <a:rPr lang="en-US" sz="2800" b="0" dirty="0" err="1">
                <a:latin typeface="+mj-lt"/>
              </a:rPr>
              <a:t>không</a:t>
            </a:r>
            <a:r>
              <a:rPr lang="en-US" sz="2800" b="0" dirty="0">
                <a:latin typeface="+mj-lt"/>
              </a:rPr>
              <a:t> </a:t>
            </a:r>
            <a:r>
              <a:rPr lang="en-US" sz="2800" b="0" dirty="0" err="1">
                <a:latin typeface="+mj-lt"/>
              </a:rPr>
              <a:t>như</a:t>
            </a:r>
            <a:r>
              <a:rPr lang="en-US" sz="2800" b="0" dirty="0">
                <a:latin typeface="+mj-lt"/>
              </a:rPr>
              <a:t> </a:t>
            </a:r>
            <a:r>
              <a:rPr lang="en-US" sz="2800" b="0" dirty="0" err="1">
                <a:latin typeface="+mj-lt"/>
              </a:rPr>
              <a:t>mong</a:t>
            </a:r>
            <a:r>
              <a:rPr lang="en-US" sz="2800" b="0" dirty="0">
                <a:latin typeface="+mj-lt"/>
              </a:rPr>
              <a:t> </a:t>
            </a:r>
            <a:r>
              <a:rPr lang="en-US" sz="2800" b="0" dirty="0" err="1">
                <a:latin typeface="+mj-lt"/>
              </a:rPr>
              <a:t>muốn</a:t>
            </a:r>
            <a:r>
              <a:rPr lang="en-US" sz="2800" b="0" dirty="0">
                <a:latin typeface="+mj-lt"/>
              </a:rPr>
              <a:t>.</a:t>
            </a:r>
            <a:endParaRPr lang="en-US" sz="2400"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6200" y="0"/>
            <a:ext cx="4419600" cy="5334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latin typeface="Arial" panose="020B0604020202020204" pitchFamily="34" charset="0"/>
                <a:cs typeface="Arial" panose="020B0604020202020204" pitchFamily="34" charset="0"/>
              </a:rPr>
              <a:t/>
            </a:r>
            <a:br>
              <a:rPr lang="en-US" sz="2400" b="1">
                <a:solidFill>
                  <a:srgbClr val="0000FF"/>
                </a:solidFill>
                <a:latin typeface="Arial" panose="020B0604020202020204" pitchFamily="34" charset="0"/>
                <a:cs typeface="Arial" panose="020B0604020202020204" pitchFamily="34" charset="0"/>
              </a:rPr>
            </a:br>
            <a:r>
              <a:rPr lang="en-US" sz="2400" b="1">
                <a:solidFill>
                  <a:srgbClr val="0000FF"/>
                </a:solidFill>
                <a:latin typeface="Arial" panose="020B0604020202020204" pitchFamily="34" charset="0"/>
                <a:cs typeface="Arial" panose="020B0604020202020204" pitchFamily="34" charset="0"/>
              </a:rPr>
              <a:t>Bạn An rất muốn trồng rau để tạo ra nguồn rau sạch cho gia đình.Nhưng bạn chưa biết bắt đầu từ đâu,cần chuẩn bị những gì.Em có thể giúp bạn An không?</a:t>
            </a:r>
          </a:p>
        </p:txBody>
      </p:sp>
      <p:pic>
        <p:nvPicPr>
          <p:cNvPr id="2" name="Content Placeholder 1" descr="trong cay"/>
          <p:cNvPicPr>
            <a:picLocks noGrp="1" noChangeAspect="1"/>
          </p:cNvPicPr>
          <p:nvPr>
            <p:ph idx="1"/>
          </p:nvPr>
        </p:nvPicPr>
        <p:blipFill>
          <a:blip r:embed="rId2"/>
          <a:stretch>
            <a:fillRect/>
          </a:stretch>
        </p:blipFill>
        <p:spPr>
          <a:xfrm>
            <a:off x="5334000" y="218440"/>
            <a:ext cx="3319780" cy="2660015"/>
          </a:xfrm>
          <a:prstGeom prst="rect">
            <a:avLst/>
          </a:prstGeom>
        </p:spPr>
      </p:pic>
      <p:sp>
        <p:nvSpPr>
          <p:cNvPr id="6" name="Rectangle 1"/>
          <p:cNvSpPr/>
          <p:nvPr/>
        </p:nvSpPr>
        <p:spPr>
          <a:xfrm>
            <a:off x="4486275" y="3962400"/>
            <a:ext cx="4611370" cy="2245360"/>
          </a:xfrm>
          <a:prstGeom prst="rect">
            <a:avLst/>
          </a:prstGeom>
        </p:spPr>
        <p:txBody>
          <a:bodyPr wrap="square">
            <a:spAutoFit/>
          </a:bodyPr>
          <a:lstStyle/>
          <a:p>
            <a:r>
              <a:rPr lang="vi-VN" sz="2000">
                <a:solidFill>
                  <a:srgbClr val="FF0000"/>
                </a:solidFill>
                <a:latin typeface="Arial" panose="020B0604020202020204" pitchFamily="34" charset="0"/>
                <a:cs typeface="Arial" panose="020B0604020202020204" pitchFamily="34" charset="0"/>
              </a:rPr>
              <a:t>   +</a:t>
            </a:r>
            <a:r>
              <a:rPr lang="en-US" altLang="vi-VN" sz="2000">
                <a:solidFill>
                  <a:srgbClr val="FF0000"/>
                </a:solidFill>
                <a:latin typeface="Arial" panose="020B0604020202020204" pitchFamily="34" charset="0"/>
                <a:cs typeface="Arial" panose="020B0604020202020204" pitchFamily="34" charset="0"/>
              </a:rPr>
              <a:t>Chuẩn bị đất trồng, xẻng, cuốc, máy cày,phân bón</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a:t>
            </a:r>
            <a:r>
              <a:rPr lang="en-US" altLang="vi-VN" sz="2000">
                <a:solidFill>
                  <a:srgbClr val="FF0000"/>
                </a:solidFill>
                <a:latin typeface="Arial" panose="020B0604020202020204" pitchFamily="34" charset="0"/>
                <a:cs typeface="Arial" panose="020B0604020202020204" pitchFamily="34" charset="0"/>
              </a:rPr>
              <a:t>Chuẩn bị giống cây trồng</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a:t>
            </a:r>
            <a:r>
              <a:rPr lang="en-US" altLang="vi-VN" sz="2000">
                <a:solidFill>
                  <a:srgbClr val="FF0000"/>
                </a:solidFill>
                <a:latin typeface="Arial" panose="020B0604020202020204" pitchFamily="34" charset="0"/>
                <a:cs typeface="Arial" panose="020B0604020202020204" pitchFamily="34" charset="0"/>
              </a:rPr>
              <a:t>Gieo trồng</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a:t>
            </a:r>
            <a:r>
              <a:rPr lang="en-US" altLang="vi-VN" sz="2000">
                <a:solidFill>
                  <a:srgbClr val="FF0000"/>
                </a:solidFill>
                <a:latin typeface="Arial" panose="020B0604020202020204" pitchFamily="34" charset="0"/>
                <a:cs typeface="Arial" panose="020B0604020202020204" pitchFamily="34" charset="0"/>
              </a:rPr>
              <a:t>Chăm sóc cây</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Th</a:t>
            </a:r>
            <a:r>
              <a:rPr lang="en-US" altLang="vi-VN" sz="2000">
                <a:solidFill>
                  <a:srgbClr val="FF0000"/>
                </a:solidFill>
                <a:latin typeface="Arial" panose="020B0604020202020204" pitchFamily="34" charset="0"/>
                <a:cs typeface="Arial" panose="020B0604020202020204" pitchFamily="34" charset="0"/>
              </a:rPr>
              <a:t>u hoạch</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down)">
                                      <p:cBhvr>
                                        <p:cTn id="18" dur="500"/>
                                        <p:tgtEl>
                                          <p:spTgt spid="6">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down)">
                                      <p:cBhvr>
                                        <p:cTn id="21" dur="500"/>
                                        <p:tgtEl>
                                          <p:spTgt spid="6">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down)">
                                      <p:cBhvr>
                                        <p:cTn id="24" dur="500"/>
                                        <p:tgtEl>
                                          <p:spTgt spid="6">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9130665" cy="829945"/>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Chăm sóc cây trồng nhằm mục đích gì?Có những công việc chăm sóc nào?</a:t>
            </a:r>
          </a:p>
        </p:txBody>
      </p:sp>
      <p:pic>
        <p:nvPicPr>
          <p:cNvPr id="1026" name="Picture 2" descr="C:\Users\USER\Desktop\screenshot-2022-06-28-1541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95" y="1981200"/>
            <a:ext cx="6960235" cy="470281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52400" y="838200"/>
            <a:ext cx="8839200" cy="9245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rPr>
              <a:t>Mục</a:t>
            </a:r>
            <a:r>
              <a:rPr lang="en-US" sz="2600" b="1" dirty="0">
                <a:solidFill>
                  <a:schemeClr val="tx1"/>
                </a:solidFill>
              </a:rPr>
              <a:t> </a:t>
            </a:r>
            <a:r>
              <a:rPr lang="en-US" sz="2600" b="1" dirty="0" err="1">
                <a:solidFill>
                  <a:schemeClr val="tx1"/>
                </a:solidFill>
              </a:rPr>
              <a:t>đích</a:t>
            </a:r>
            <a:r>
              <a:rPr lang="en-US" sz="2600" b="1" dirty="0">
                <a:solidFill>
                  <a:schemeClr val="tx1"/>
                </a:solidFill>
              </a:rPr>
              <a:t>: </a:t>
            </a:r>
            <a:r>
              <a:rPr lang="en-US" sz="2600" b="1" dirty="0" err="1">
                <a:solidFill>
                  <a:schemeClr val="tx1"/>
                </a:solidFill>
              </a:rPr>
              <a:t>nuôi</a:t>
            </a:r>
            <a:r>
              <a:rPr lang="en-US" sz="2600" b="1" dirty="0">
                <a:solidFill>
                  <a:schemeClr val="tx1"/>
                </a:solidFill>
              </a:rPr>
              <a:t> </a:t>
            </a:r>
            <a:r>
              <a:rPr lang="en-US" sz="2600" b="1" dirty="0" err="1">
                <a:solidFill>
                  <a:schemeClr val="tx1"/>
                </a:solidFill>
              </a:rPr>
              <a:t>dưỡng</a:t>
            </a:r>
            <a:r>
              <a:rPr lang="en-US" sz="2600" b="1" dirty="0">
                <a:solidFill>
                  <a:schemeClr val="tx1"/>
                </a:solidFill>
              </a:rPr>
              <a:t>, </a:t>
            </a:r>
            <a:r>
              <a:rPr lang="en-US" sz="2600" b="1" dirty="0" err="1">
                <a:solidFill>
                  <a:schemeClr val="tx1"/>
                </a:solidFill>
              </a:rPr>
              <a:t>bảo</a:t>
            </a:r>
            <a:r>
              <a:rPr lang="en-US" sz="2600" b="1" dirty="0">
                <a:solidFill>
                  <a:schemeClr val="tx1"/>
                </a:solidFill>
              </a:rPr>
              <a:t> </a:t>
            </a:r>
            <a:r>
              <a:rPr lang="en-US" sz="2600" b="1" dirty="0" err="1">
                <a:solidFill>
                  <a:schemeClr val="tx1"/>
                </a:solidFill>
              </a:rPr>
              <a:t>vệ</a:t>
            </a:r>
            <a:r>
              <a:rPr lang="en-US" sz="2600" b="1" dirty="0">
                <a:solidFill>
                  <a:schemeClr val="tx1"/>
                </a:solidFill>
              </a:rPr>
              <a:t>, </a:t>
            </a:r>
            <a:r>
              <a:rPr lang="en-US" sz="2600" b="1" dirty="0" err="1">
                <a:solidFill>
                  <a:schemeClr val="tx1"/>
                </a:solidFill>
              </a:rPr>
              <a:t>phòng</a:t>
            </a:r>
            <a:r>
              <a:rPr lang="en-US" sz="2600" b="1" dirty="0">
                <a:solidFill>
                  <a:schemeClr val="tx1"/>
                </a:solidFill>
              </a:rPr>
              <a:t> </a:t>
            </a:r>
            <a:r>
              <a:rPr lang="en-US" sz="2600" b="1" dirty="0" err="1">
                <a:solidFill>
                  <a:schemeClr val="tx1"/>
                </a:solidFill>
              </a:rPr>
              <a:t>trừ</a:t>
            </a:r>
            <a:r>
              <a:rPr lang="en-US" sz="2600" b="1" dirty="0">
                <a:solidFill>
                  <a:schemeClr val="tx1"/>
                </a:solidFill>
              </a:rPr>
              <a:t> </a:t>
            </a:r>
            <a:r>
              <a:rPr lang="en-US" sz="2600" b="1" dirty="0" err="1">
                <a:solidFill>
                  <a:schemeClr val="tx1"/>
                </a:solidFill>
              </a:rPr>
              <a:t>các</a:t>
            </a:r>
            <a:r>
              <a:rPr lang="en-US" sz="2600" b="1" dirty="0">
                <a:solidFill>
                  <a:schemeClr val="tx1"/>
                </a:solidFill>
              </a:rPr>
              <a:t> </a:t>
            </a:r>
            <a:r>
              <a:rPr lang="en-US" sz="2600" b="1" dirty="0" err="1">
                <a:solidFill>
                  <a:schemeClr val="tx1"/>
                </a:solidFill>
              </a:rPr>
              <a:t>yếu</a:t>
            </a:r>
            <a:r>
              <a:rPr lang="en-US" sz="2600" b="1" dirty="0">
                <a:solidFill>
                  <a:schemeClr val="tx1"/>
                </a:solidFill>
              </a:rPr>
              <a:t> </a:t>
            </a:r>
            <a:r>
              <a:rPr lang="en-US" sz="2600" b="1" dirty="0" err="1">
                <a:solidFill>
                  <a:schemeClr val="tx1"/>
                </a:solidFill>
              </a:rPr>
              <a:t>tố</a:t>
            </a:r>
            <a:r>
              <a:rPr lang="en-US" sz="2600" b="1" dirty="0">
                <a:solidFill>
                  <a:schemeClr val="tx1"/>
                </a:solidFill>
              </a:rPr>
              <a:t> </a:t>
            </a:r>
            <a:r>
              <a:rPr lang="en-US" sz="2600" b="1" dirty="0" err="1">
                <a:solidFill>
                  <a:schemeClr val="tx1"/>
                </a:solidFill>
              </a:rPr>
              <a:t>gây</a:t>
            </a:r>
            <a:r>
              <a:rPr lang="en-US" sz="2600" b="1" dirty="0">
                <a:solidFill>
                  <a:schemeClr val="tx1"/>
                </a:solidFill>
              </a:rPr>
              <a:t> </a:t>
            </a:r>
            <a:r>
              <a:rPr lang="en-US" sz="2600" b="1" dirty="0" err="1">
                <a:solidFill>
                  <a:schemeClr val="tx1"/>
                </a:solidFill>
              </a:rPr>
              <a:t>hại</a:t>
            </a:r>
            <a:r>
              <a:rPr lang="en-US" sz="2600" b="1" dirty="0">
                <a:solidFill>
                  <a:schemeClr val="tx1"/>
                </a:solidFill>
              </a:rPr>
              <a:t> </a:t>
            </a:r>
            <a:r>
              <a:rPr lang="en-US" sz="2600" b="1" dirty="0" err="1">
                <a:solidFill>
                  <a:schemeClr val="tx1"/>
                </a:solidFill>
              </a:rPr>
              <a:t>cho</a:t>
            </a:r>
            <a:r>
              <a:rPr lang="en-US" sz="2600" b="1" dirty="0">
                <a:solidFill>
                  <a:schemeClr val="tx1"/>
                </a:solidFill>
              </a:rPr>
              <a:t> </a:t>
            </a:r>
            <a:r>
              <a:rPr lang="en-US" sz="2600" b="1" dirty="0" err="1">
                <a:solidFill>
                  <a:schemeClr val="tx1"/>
                </a:solidFill>
              </a:rPr>
              <a:t>cây</a:t>
            </a:r>
            <a:endParaRPr lang="en-US" sz="2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F828-6FC8-486E-9697-B6AB992D9047}"/>
              </a:ext>
            </a:extLst>
          </p:cNvPr>
          <p:cNvSpPr>
            <a:spLocks noGrp="1"/>
          </p:cNvSpPr>
          <p:nvPr>
            <p:ph type="title"/>
          </p:nvPr>
        </p:nvSpPr>
        <p:spPr>
          <a:xfrm>
            <a:off x="448733" y="92075"/>
            <a:ext cx="8229600" cy="639762"/>
          </a:xfrm>
        </p:spPr>
        <p:txBody>
          <a:bodyPr>
            <a:normAutofit/>
          </a:bodyPr>
          <a:lstStyle/>
          <a:p>
            <a:r>
              <a:rPr lang="en-US" sz="3200" b="1" dirty="0">
                <a:solidFill>
                  <a:srgbClr val="FF0000"/>
                </a:solidFill>
              </a:rPr>
              <a:t>4.1. </a:t>
            </a:r>
            <a:r>
              <a:rPr lang="en-US" sz="3200" b="1" dirty="0" err="1">
                <a:solidFill>
                  <a:srgbClr val="FF0000"/>
                </a:solidFill>
              </a:rPr>
              <a:t>Mục</a:t>
            </a:r>
            <a:r>
              <a:rPr lang="en-US" sz="3200" b="1" dirty="0">
                <a:solidFill>
                  <a:srgbClr val="FF0000"/>
                </a:solidFill>
              </a:rPr>
              <a:t> </a:t>
            </a:r>
            <a:r>
              <a:rPr lang="en-US" sz="3200" b="1" dirty="0" err="1">
                <a:solidFill>
                  <a:srgbClr val="FF0000"/>
                </a:solidFill>
              </a:rPr>
              <a:t>đích</a:t>
            </a:r>
            <a:endParaRPr lang="en-US" sz="3200" b="1" dirty="0">
              <a:solidFill>
                <a:srgbClr val="FF0000"/>
              </a:solidFill>
            </a:endParaRPr>
          </a:p>
        </p:txBody>
      </p:sp>
      <p:sp>
        <p:nvSpPr>
          <p:cNvPr id="3" name="Content Placeholder 2">
            <a:extLst>
              <a:ext uri="{FF2B5EF4-FFF2-40B4-BE49-F238E27FC236}">
                <a16:creationId xmlns:a16="http://schemas.microsoft.com/office/drawing/2014/main" id="{3B06D204-DAAE-4C32-9640-A96D37298200}"/>
              </a:ext>
            </a:extLst>
          </p:cNvPr>
          <p:cNvSpPr>
            <a:spLocks noGrp="1"/>
          </p:cNvSpPr>
          <p:nvPr>
            <p:ph idx="1"/>
          </p:nvPr>
        </p:nvSpPr>
        <p:spPr>
          <a:xfrm>
            <a:off x="457200" y="740305"/>
            <a:ext cx="8229600" cy="2155296"/>
          </a:xfrm>
        </p:spPr>
        <p:txBody>
          <a:bodyPr/>
          <a:lstStyle/>
          <a:p>
            <a:pPr marL="0" indent="0" algn="just">
              <a:buNone/>
            </a:pPr>
            <a:r>
              <a:rPr lang="en-US" dirty="0" err="1"/>
              <a:t>Chăm</a:t>
            </a:r>
            <a:r>
              <a:rPr lang="en-US" dirty="0"/>
              <a:t> </a:t>
            </a:r>
            <a:r>
              <a:rPr lang="en-US" dirty="0" err="1"/>
              <a:t>sóc</a:t>
            </a:r>
            <a:r>
              <a:rPr lang="en-US" dirty="0"/>
              <a:t> </a:t>
            </a:r>
            <a:r>
              <a:rPr lang="en-US" dirty="0" err="1"/>
              <a:t>cây</a:t>
            </a:r>
            <a:r>
              <a:rPr lang="en-US" dirty="0"/>
              <a:t> </a:t>
            </a:r>
            <a:r>
              <a:rPr lang="en-US" dirty="0" err="1"/>
              <a:t>trồng</a:t>
            </a:r>
            <a:r>
              <a:rPr lang="en-US" dirty="0"/>
              <a:t> </a:t>
            </a:r>
            <a:r>
              <a:rPr lang="en-US" dirty="0" err="1"/>
              <a:t>nhằm</a:t>
            </a:r>
            <a:r>
              <a:rPr lang="en-US" dirty="0"/>
              <a:t> </a:t>
            </a:r>
            <a:r>
              <a:rPr lang="en-US" dirty="0" err="1"/>
              <a:t>nuôi</a:t>
            </a:r>
            <a:r>
              <a:rPr lang="en-US" dirty="0"/>
              <a:t> </a:t>
            </a:r>
            <a:r>
              <a:rPr lang="en-US" dirty="0" err="1"/>
              <a:t>dưỡng</a:t>
            </a:r>
            <a:r>
              <a:rPr lang="en-US" dirty="0"/>
              <a:t>, </a:t>
            </a:r>
            <a:r>
              <a:rPr lang="en-US" dirty="0" err="1"/>
              <a:t>bảo</a:t>
            </a:r>
            <a:r>
              <a:rPr lang="en-US" dirty="0"/>
              <a:t> </a:t>
            </a:r>
            <a:r>
              <a:rPr lang="en-US" dirty="0" err="1"/>
              <a:t>vệ</a:t>
            </a:r>
            <a:r>
              <a:rPr lang="en-US" dirty="0"/>
              <a:t>, </a:t>
            </a:r>
            <a:r>
              <a:rPr lang="en-US" dirty="0" err="1"/>
              <a:t>phòng</a:t>
            </a:r>
            <a:r>
              <a:rPr lang="en-US" dirty="0"/>
              <a:t> </a:t>
            </a:r>
            <a:r>
              <a:rPr lang="en-US" dirty="0" err="1"/>
              <a:t>trừ</a:t>
            </a:r>
            <a:r>
              <a:rPr lang="en-US" dirty="0"/>
              <a:t> </a:t>
            </a:r>
            <a:r>
              <a:rPr lang="en-US" dirty="0" err="1"/>
              <a:t>các</a:t>
            </a:r>
            <a:r>
              <a:rPr lang="en-US" dirty="0"/>
              <a:t> </a:t>
            </a:r>
            <a:r>
              <a:rPr lang="en-US" dirty="0" err="1"/>
              <a:t>yếu</a:t>
            </a:r>
            <a:r>
              <a:rPr lang="en-US" dirty="0"/>
              <a:t> </a:t>
            </a:r>
            <a:r>
              <a:rPr lang="en-US" dirty="0" err="1"/>
              <a:t>tố</a:t>
            </a:r>
            <a:r>
              <a:rPr lang="en-US" dirty="0"/>
              <a:t> </a:t>
            </a:r>
            <a:r>
              <a:rPr lang="en-US" dirty="0" err="1"/>
              <a:t>gây</a:t>
            </a:r>
            <a:r>
              <a:rPr lang="en-US" dirty="0"/>
              <a:t> </a:t>
            </a:r>
            <a:r>
              <a:rPr lang="en-US" dirty="0" err="1"/>
              <a:t>hại</a:t>
            </a:r>
            <a:r>
              <a:rPr lang="en-US" dirty="0"/>
              <a:t> </a:t>
            </a:r>
            <a:r>
              <a:rPr lang="en-US" dirty="0" err="1"/>
              <a:t>cho</a:t>
            </a:r>
            <a:r>
              <a:rPr lang="en-US" dirty="0"/>
              <a:t> </a:t>
            </a:r>
            <a:r>
              <a:rPr lang="en-US" dirty="0" err="1"/>
              <a:t>cây</a:t>
            </a:r>
            <a:r>
              <a:rPr lang="en-US" dirty="0"/>
              <a:t>: </a:t>
            </a:r>
            <a:r>
              <a:rPr lang="en-US" dirty="0" err="1"/>
              <a:t>tưới</a:t>
            </a:r>
            <a:r>
              <a:rPr lang="en-US" dirty="0"/>
              <a:t> </a:t>
            </a:r>
            <a:r>
              <a:rPr lang="en-US" dirty="0" err="1"/>
              <a:t>nước</a:t>
            </a:r>
            <a:r>
              <a:rPr lang="en-US" dirty="0"/>
              <a:t>, </a:t>
            </a:r>
            <a:r>
              <a:rPr lang="en-US" dirty="0" err="1"/>
              <a:t>bón</a:t>
            </a:r>
            <a:r>
              <a:rPr lang="en-US" dirty="0"/>
              <a:t> </a:t>
            </a:r>
            <a:r>
              <a:rPr lang="en-US" dirty="0" err="1"/>
              <a:t>phân</a:t>
            </a:r>
            <a:r>
              <a:rPr lang="en-US" dirty="0"/>
              <a:t>, </a:t>
            </a:r>
            <a:r>
              <a:rPr lang="en-US" dirty="0" err="1"/>
              <a:t>vun</a:t>
            </a:r>
            <a:r>
              <a:rPr lang="en-US" dirty="0"/>
              <a:t>, </a:t>
            </a:r>
            <a:r>
              <a:rPr lang="en-US" dirty="0" err="1"/>
              <a:t>xới</a:t>
            </a:r>
            <a:r>
              <a:rPr lang="en-US" dirty="0"/>
              <a:t>, </a:t>
            </a:r>
            <a:r>
              <a:rPr lang="en-US" dirty="0" err="1"/>
              <a:t>tỉa</a:t>
            </a:r>
            <a:r>
              <a:rPr lang="en-US" dirty="0"/>
              <a:t>, </a:t>
            </a:r>
            <a:r>
              <a:rPr lang="en-US" dirty="0" err="1"/>
              <a:t>dặm</a:t>
            </a:r>
            <a:r>
              <a:rPr lang="en-US" dirty="0"/>
              <a:t>, </a:t>
            </a:r>
            <a:r>
              <a:rPr lang="en-US" dirty="0" err="1"/>
              <a:t>diệt</a:t>
            </a:r>
            <a:r>
              <a:rPr lang="en-US" dirty="0"/>
              <a:t> </a:t>
            </a:r>
            <a:r>
              <a:rPr lang="en-US" dirty="0" err="1"/>
              <a:t>cỏ</a:t>
            </a:r>
            <a:r>
              <a:rPr lang="en-US" dirty="0"/>
              <a:t> </a:t>
            </a:r>
            <a:r>
              <a:rPr lang="en-US" dirty="0" err="1"/>
              <a:t>dại</a:t>
            </a:r>
            <a:r>
              <a:rPr lang="en-US" dirty="0"/>
              <a:t> </a:t>
            </a:r>
            <a:r>
              <a:rPr lang="en-US" dirty="0" err="1"/>
              <a:t>và</a:t>
            </a:r>
            <a:r>
              <a:rPr lang="en-US" dirty="0"/>
              <a:t> </a:t>
            </a:r>
            <a:r>
              <a:rPr lang="en-US" dirty="0" err="1"/>
              <a:t>phòng</a:t>
            </a:r>
            <a:r>
              <a:rPr lang="en-US" dirty="0"/>
              <a:t> </a:t>
            </a:r>
            <a:r>
              <a:rPr lang="en-US" dirty="0" err="1"/>
              <a:t>trừ</a:t>
            </a:r>
            <a:r>
              <a:rPr lang="en-US" dirty="0"/>
              <a:t> </a:t>
            </a:r>
            <a:r>
              <a:rPr lang="en-US" dirty="0" err="1"/>
              <a:t>sâu</a:t>
            </a:r>
            <a:r>
              <a:rPr lang="en-US" dirty="0"/>
              <a:t>, </a:t>
            </a:r>
            <a:r>
              <a:rPr lang="en-US" dirty="0" err="1"/>
              <a:t>bệnh</a:t>
            </a:r>
            <a:r>
              <a:rPr lang="en-US" dirty="0"/>
              <a:t> </a:t>
            </a:r>
            <a:r>
              <a:rPr lang="en-US" dirty="0" err="1"/>
              <a:t>cho</a:t>
            </a:r>
            <a:r>
              <a:rPr lang="en-US" dirty="0"/>
              <a:t> </a:t>
            </a:r>
            <a:r>
              <a:rPr lang="en-US" dirty="0" err="1"/>
              <a:t>cây</a:t>
            </a:r>
            <a:r>
              <a:rPr lang="en-US" dirty="0"/>
              <a:t>.</a:t>
            </a:r>
          </a:p>
        </p:txBody>
      </p:sp>
      <p:sp>
        <p:nvSpPr>
          <p:cNvPr id="4" name="Title 1">
            <a:extLst>
              <a:ext uri="{FF2B5EF4-FFF2-40B4-BE49-F238E27FC236}">
                <a16:creationId xmlns:a16="http://schemas.microsoft.com/office/drawing/2014/main" id="{BA9EACB2-3B4A-45C7-97BC-C2A7C1209E8F}"/>
              </a:ext>
            </a:extLst>
          </p:cNvPr>
          <p:cNvSpPr txBox="1">
            <a:spLocks/>
          </p:cNvSpPr>
          <p:nvPr/>
        </p:nvSpPr>
        <p:spPr>
          <a:xfrm>
            <a:off x="448733" y="2904069"/>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0000"/>
                </a:solidFill>
              </a:rPr>
              <a:t>4.2. </a:t>
            </a:r>
            <a:r>
              <a:rPr lang="en-US" sz="3200" b="1" dirty="0" err="1">
                <a:solidFill>
                  <a:srgbClr val="FF0000"/>
                </a:solidFill>
              </a:rPr>
              <a:t>Các</a:t>
            </a:r>
            <a:r>
              <a:rPr lang="en-US" sz="3200" b="1" dirty="0">
                <a:solidFill>
                  <a:srgbClr val="FF0000"/>
                </a:solidFill>
              </a:rPr>
              <a:t> </a:t>
            </a:r>
            <a:r>
              <a:rPr lang="en-US" sz="3200" b="1" dirty="0" err="1">
                <a:solidFill>
                  <a:srgbClr val="FF0000"/>
                </a:solidFill>
              </a:rPr>
              <a:t>công</a:t>
            </a:r>
            <a:r>
              <a:rPr lang="en-US" sz="3200" b="1" dirty="0">
                <a:solidFill>
                  <a:srgbClr val="FF0000"/>
                </a:solidFill>
              </a:rPr>
              <a:t> </a:t>
            </a:r>
            <a:r>
              <a:rPr lang="en-US" sz="3200" b="1" dirty="0" err="1">
                <a:solidFill>
                  <a:srgbClr val="FF0000"/>
                </a:solidFill>
              </a:rPr>
              <a:t>việc</a:t>
            </a:r>
            <a:r>
              <a:rPr lang="en-US" sz="3200" b="1" dirty="0">
                <a:solidFill>
                  <a:srgbClr val="FF0000"/>
                </a:solidFill>
              </a:rPr>
              <a:t> </a:t>
            </a:r>
            <a:r>
              <a:rPr lang="en-US" sz="3200" b="1" dirty="0" err="1">
                <a:solidFill>
                  <a:srgbClr val="FF0000"/>
                </a:solidFill>
              </a:rPr>
              <a:t>chăm</a:t>
            </a:r>
            <a:r>
              <a:rPr lang="en-US" sz="3200" b="1" dirty="0">
                <a:solidFill>
                  <a:srgbClr val="FF0000"/>
                </a:solidFill>
              </a:rPr>
              <a:t> </a:t>
            </a:r>
            <a:r>
              <a:rPr lang="en-US" sz="3200" b="1" dirty="0" err="1">
                <a:solidFill>
                  <a:srgbClr val="FF0000"/>
                </a:solidFill>
              </a:rPr>
              <a:t>sóc</a:t>
            </a:r>
            <a:r>
              <a:rPr lang="en-US" sz="3200" b="1" dirty="0">
                <a:solidFill>
                  <a:srgbClr val="FF0000"/>
                </a:solidFill>
              </a:rPr>
              <a:t> </a:t>
            </a:r>
            <a:r>
              <a:rPr lang="en-US" sz="3200" b="1" dirty="0" err="1">
                <a:solidFill>
                  <a:srgbClr val="FF0000"/>
                </a:solidFill>
              </a:rPr>
              <a:t>cây</a:t>
            </a:r>
            <a:r>
              <a:rPr lang="en-US" sz="3200" b="1" dirty="0">
                <a:solidFill>
                  <a:srgbClr val="FF0000"/>
                </a:solidFill>
              </a:rPr>
              <a:t> </a:t>
            </a:r>
            <a:r>
              <a:rPr lang="en-US" sz="3200" b="1" dirty="0" err="1">
                <a:solidFill>
                  <a:srgbClr val="FF0000"/>
                </a:solidFill>
              </a:rPr>
              <a:t>trồng</a:t>
            </a:r>
            <a:endParaRPr lang="en-US" sz="3200" b="1" dirty="0">
              <a:solidFill>
                <a:srgbClr val="FF0000"/>
              </a:solidFill>
            </a:endParaRPr>
          </a:p>
        </p:txBody>
      </p:sp>
      <p:sp>
        <p:nvSpPr>
          <p:cNvPr id="5" name="Content Placeholder 2">
            <a:extLst>
              <a:ext uri="{FF2B5EF4-FFF2-40B4-BE49-F238E27FC236}">
                <a16:creationId xmlns:a16="http://schemas.microsoft.com/office/drawing/2014/main" id="{512F759E-73BE-4531-9E6F-468348EB2F00}"/>
              </a:ext>
            </a:extLst>
          </p:cNvPr>
          <p:cNvSpPr txBox="1">
            <a:spLocks/>
          </p:cNvSpPr>
          <p:nvPr/>
        </p:nvSpPr>
        <p:spPr>
          <a:xfrm>
            <a:off x="448733" y="3543831"/>
            <a:ext cx="8229600" cy="32220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tabLst>
                <a:tab pos="338138" algn="l"/>
              </a:tabLst>
            </a:pPr>
            <a:r>
              <a:rPr lang="en-US" dirty="0"/>
              <a:t>-	</a:t>
            </a:r>
            <a:r>
              <a:rPr lang="en-US" dirty="0" err="1"/>
              <a:t>Tỉa</a:t>
            </a:r>
            <a:r>
              <a:rPr lang="en-US" dirty="0"/>
              <a:t>, </a:t>
            </a:r>
            <a:r>
              <a:rPr lang="en-US" dirty="0" err="1"/>
              <a:t>dặm</a:t>
            </a:r>
            <a:r>
              <a:rPr lang="en-US" dirty="0"/>
              <a:t> </a:t>
            </a:r>
            <a:r>
              <a:rPr lang="en-US" dirty="0" err="1"/>
              <a:t>cây</a:t>
            </a:r>
            <a:r>
              <a:rPr lang="en-US" dirty="0"/>
              <a:t>.</a:t>
            </a:r>
          </a:p>
          <a:p>
            <a:pPr algn="just">
              <a:buFontTx/>
              <a:buChar char="-"/>
            </a:pPr>
            <a:r>
              <a:rPr lang="en-US" dirty="0" err="1"/>
              <a:t>Làm</a:t>
            </a:r>
            <a:r>
              <a:rPr lang="en-US" dirty="0"/>
              <a:t> </a:t>
            </a:r>
            <a:r>
              <a:rPr lang="en-US" dirty="0" err="1"/>
              <a:t>cỏ</a:t>
            </a:r>
            <a:r>
              <a:rPr lang="en-US" dirty="0"/>
              <a:t> </a:t>
            </a:r>
            <a:r>
              <a:rPr lang="en-US" dirty="0" err="1"/>
              <a:t>vun</a:t>
            </a:r>
            <a:r>
              <a:rPr lang="en-US" dirty="0"/>
              <a:t> </a:t>
            </a:r>
            <a:r>
              <a:rPr lang="en-US" dirty="0" err="1"/>
              <a:t>xới</a:t>
            </a:r>
            <a:r>
              <a:rPr lang="en-US" dirty="0"/>
              <a:t>.</a:t>
            </a:r>
          </a:p>
          <a:p>
            <a:pPr algn="just">
              <a:buFontTx/>
              <a:buChar char="-"/>
            </a:pPr>
            <a:r>
              <a:rPr lang="en-US" dirty="0" err="1"/>
              <a:t>Bón</a:t>
            </a:r>
            <a:r>
              <a:rPr lang="en-US" dirty="0"/>
              <a:t> </a:t>
            </a:r>
            <a:r>
              <a:rPr lang="en-US" dirty="0" err="1"/>
              <a:t>phân</a:t>
            </a:r>
            <a:r>
              <a:rPr lang="en-US" dirty="0"/>
              <a:t> </a:t>
            </a:r>
            <a:r>
              <a:rPr lang="en-US" dirty="0" err="1"/>
              <a:t>thúc</a:t>
            </a:r>
            <a:r>
              <a:rPr lang="en-US" dirty="0"/>
              <a:t>.</a:t>
            </a:r>
          </a:p>
          <a:p>
            <a:pPr algn="just">
              <a:buFontTx/>
              <a:buChar char="-"/>
            </a:pPr>
            <a:r>
              <a:rPr lang="en-US" dirty="0" err="1"/>
              <a:t>Tưới</a:t>
            </a:r>
            <a:r>
              <a:rPr lang="en-US" dirty="0"/>
              <a:t> </a:t>
            </a:r>
            <a:r>
              <a:rPr lang="en-US" dirty="0" err="1"/>
              <a:t>nước</a:t>
            </a:r>
            <a:r>
              <a:rPr lang="en-US" dirty="0"/>
              <a:t>, </a:t>
            </a:r>
            <a:r>
              <a:rPr lang="en-US" dirty="0" err="1"/>
              <a:t>tiêu</a:t>
            </a:r>
            <a:r>
              <a:rPr lang="en-US" dirty="0"/>
              <a:t> </a:t>
            </a:r>
            <a:r>
              <a:rPr lang="en-US" dirty="0" err="1"/>
              <a:t>nước</a:t>
            </a:r>
            <a:r>
              <a:rPr lang="en-US" dirty="0"/>
              <a:t>.</a:t>
            </a:r>
          </a:p>
          <a:p>
            <a:pPr algn="just">
              <a:buFontTx/>
              <a:buChar char="-"/>
            </a:pPr>
            <a:r>
              <a:rPr lang="en-US" dirty="0" err="1"/>
              <a:t>Phòng</a:t>
            </a:r>
            <a:r>
              <a:rPr lang="en-US" dirty="0"/>
              <a:t> </a:t>
            </a:r>
            <a:r>
              <a:rPr lang="en-US" dirty="0" err="1"/>
              <a:t>trừ</a:t>
            </a:r>
            <a:r>
              <a:rPr lang="en-US" dirty="0"/>
              <a:t> </a:t>
            </a:r>
            <a:r>
              <a:rPr lang="en-US" dirty="0" err="1"/>
              <a:t>sâu</a:t>
            </a:r>
            <a:r>
              <a:rPr lang="en-US" dirty="0"/>
              <a:t>, </a:t>
            </a:r>
            <a:r>
              <a:rPr lang="en-US" dirty="0" err="1"/>
              <a:t>bệnh</a:t>
            </a:r>
            <a:r>
              <a:rPr lang="en-US" dirty="0"/>
              <a:t>. </a:t>
            </a:r>
          </a:p>
        </p:txBody>
      </p:sp>
    </p:spTree>
    <p:extLst>
      <p:ext uri="{BB962C8B-B14F-4D97-AF65-F5344CB8AC3E}">
        <p14:creationId xmlns:p14="http://schemas.microsoft.com/office/powerpoint/2010/main" val="2017242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 y="457200"/>
            <a:ext cx="8615045" cy="1143000"/>
          </a:xfrm>
        </p:spPr>
        <p:txBody>
          <a:bodyPr>
            <a:normAutofit fontScale="90000"/>
          </a:bodyPr>
          <a:lstStyle/>
          <a:p>
            <a:pPr algn="l"/>
            <a:r>
              <a:rPr lang="en-US" sz="3110" b="1">
                <a:solidFill>
                  <a:srgbClr val="FF0000"/>
                </a:solidFill>
              </a:rPr>
              <a:t>1. Vì sao cần phải tỉa dặm cây sau một thời gian gieo trồng?</a:t>
            </a:r>
            <a:br>
              <a:rPr lang="en-US" sz="3110" b="1">
                <a:solidFill>
                  <a:srgbClr val="FF0000"/>
                </a:solidFill>
              </a:rPr>
            </a:br>
            <a:r>
              <a:rPr lang="en-US" sz="3110" b="1">
                <a:solidFill>
                  <a:srgbClr val="FF0000"/>
                </a:solidFill>
              </a:rPr>
              <a:t>2. Phân bón dùng để bón thúc thường có đặc điểm gì?</a:t>
            </a:r>
          </a:p>
        </p:txBody>
      </p:sp>
      <p:sp>
        <p:nvSpPr>
          <p:cNvPr id="3" name="Content Placeholder 2"/>
          <p:cNvSpPr>
            <a:spLocks noGrp="1"/>
          </p:cNvSpPr>
          <p:nvPr>
            <p:ph idx="1"/>
          </p:nvPr>
        </p:nvSpPr>
        <p:spPr>
          <a:xfrm>
            <a:off x="304800" y="1828800"/>
            <a:ext cx="8229600" cy="4525963"/>
          </a:xfrm>
        </p:spPr>
        <p:txBody>
          <a:bodyPr/>
          <a:lstStyle/>
          <a:p>
            <a:r>
              <a:rPr lang="en-US" b="1" dirty="0" err="1">
                <a:gradFill>
                  <a:gsLst>
                    <a:gs pos="0">
                      <a:srgbClr val="7B32B2"/>
                    </a:gs>
                    <a:gs pos="100000">
                      <a:srgbClr val="401A5D"/>
                    </a:gs>
                  </a:gsLst>
                  <a:lin scaled="0"/>
                </a:gradFill>
              </a:rPr>
              <a:t>Trả</a:t>
            </a:r>
            <a:r>
              <a:rPr lang="en-US" b="1" dirty="0">
                <a:gradFill>
                  <a:gsLst>
                    <a:gs pos="0">
                      <a:srgbClr val="7B32B2"/>
                    </a:gs>
                    <a:gs pos="100000">
                      <a:srgbClr val="401A5D"/>
                    </a:gs>
                  </a:gsLst>
                  <a:lin scaled="0"/>
                </a:gradFill>
              </a:rPr>
              <a:t> </a:t>
            </a:r>
            <a:r>
              <a:rPr lang="en-US" b="1" dirty="0" err="1">
                <a:gradFill>
                  <a:gsLst>
                    <a:gs pos="0">
                      <a:srgbClr val="7B32B2"/>
                    </a:gs>
                    <a:gs pos="100000">
                      <a:srgbClr val="401A5D"/>
                    </a:gs>
                  </a:gsLst>
                  <a:lin scaled="0"/>
                </a:gradFill>
              </a:rPr>
              <a:t>lời</a:t>
            </a:r>
            <a:r>
              <a:rPr lang="en-US" b="1" dirty="0">
                <a:gradFill>
                  <a:gsLst>
                    <a:gs pos="0">
                      <a:srgbClr val="7B32B2"/>
                    </a:gs>
                    <a:gs pos="100000">
                      <a:srgbClr val="401A5D"/>
                    </a:gs>
                  </a:gsLst>
                  <a:lin scaled="0"/>
                </a:gradFill>
              </a:rPr>
              <a:t>:</a:t>
            </a:r>
          </a:p>
          <a:p>
            <a:pPr marL="0" indent="0">
              <a:buNone/>
            </a:pPr>
            <a:r>
              <a:rPr lang="en-US" b="1" dirty="0">
                <a:solidFill>
                  <a:srgbClr val="0070C0"/>
                </a:solidFill>
              </a:rPr>
              <a:t>1. </a:t>
            </a:r>
            <a:r>
              <a:rPr lang="en-US" b="1" dirty="0" err="1">
                <a:solidFill>
                  <a:srgbClr val="0070C0"/>
                </a:solidFill>
              </a:rPr>
              <a:t>Hạt</a:t>
            </a:r>
            <a:r>
              <a:rPr lang="en-US" b="1" dirty="0">
                <a:solidFill>
                  <a:srgbClr val="0070C0"/>
                </a:solidFill>
              </a:rPr>
              <a:t> </a:t>
            </a:r>
            <a:r>
              <a:rPr lang="en-US" b="1" dirty="0" err="1">
                <a:solidFill>
                  <a:srgbClr val="0070C0"/>
                </a:solidFill>
              </a:rPr>
              <a:t>không</a:t>
            </a:r>
            <a:r>
              <a:rPr lang="en-US" b="1" dirty="0">
                <a:solidFill>
                  <a:srgbClr val="0070C0"/>
                </a:solidFill>
              </a:rPr>
              <a:t> </a:t>
            </a:r>
            <a:r>
              <a:rPr lang="en-US" b="1" dirty="0" err="1">
                <a:solidFill>
                  <a:srgbClr val="0070C0"/>
                </a:solidFill>
              </a:rPr>
              <a:t>mọc</a:t>
            </a:r>
            <a:r>
              <a:rPr lang="en-US" b="1" dirty="0">
                <a:solidFill>
                  <a:srgbClr val="0070C0"/>
                </a:solidFill>
              </a:rPr>
              <a:t>, </a:t>
            </a:r>
            <a:r>
              <a:rPr lang="en-US" b="1" dirty="0" err="1">
                <a:solidFill>
                  <a:srgbClr val="0070C0"/>
                </a:solidFill>
              </a:rPr>
              <a:t>cây</a:t>
            </a:r>
            <a:r>
              <a:rPr lang="en-US" b="1" dirty="0">
                <a:solidFill>
                  <a:srgbClr val="0070C0"/>
                </a:solidFill>
              </a:rPr>
              <a:t> </a:t>
            </a:r>
            <a:r>
              <a:rPr lang="en-US" b="1" dirty="0" err="1">
                <a:solidFill>
                  <a:srgbClr val="0070C0"/>
                </a:solidFill>
              </a:rPr>
              <a:t>bị</a:t>
            </a:r>
            <a:r>
              <a:rPr lang="en-US" b="1" dirty="0">
                <a:solidFill>
                  <a:srgbClr val="0070C0"/>
                </a:solidFill>
              </a:rPr>
              <a:t> </a:t>
            </a:r>
            <a:r>
              <a:rPr lang="en-US" b="1" dirty="0" err="1">
                <a:solidFill>
                  <a:srgbClr val="0070C0"/>
                </a:solidFill>
              </a:rPr>
              <a:t>sâu</a:t>
            </a:r>
            <a:r>
              <a:rPr lang="en-US" b="1" dirty="0">
                <a:solidFill>
                  <a:srgbClr val="0070C0"/>
                </a:solidFill>
              </a:rPr>
              <a:t> </a:t>
            </a:r>
            <a:r>
              <a:rPr lang="en-US" b="1" dirty="0" err="1">
                <a:solidFill>
                  <a:srgbClr val="0070C0"/>
                </a:solidFill>
              </a:rPr>
              <a:t>bệnh,cây</a:t>
            </a:r>
            <a:r>
              <a:rPr lang="en-US" b="1" dirty="0">
                <a:solidFill>
                  <a:srgbClr val="0070C0"/>
                </a:solidFill>
              </a:rPr>
              <a:t> </a:t>
            </a:r>
            <a:r>
              <a:rPr lang="en-US" b="1" dirty="0" err="1">
                <a:solidFill>
                  <a:srgbClr val="0070C0"/>
                </a:solidFill>
              </a:rPr>
              <a:t>mọc</a:t>
            </a:r>
            <a:r>
              <a:rPr lang="en-US" b="1" dirty="0">
                <a:solidFill>
                  <a:srgbClr val="0070C0"/>
                </a:solidFill>
              </a:rPr>
              <a:t> </a:t>
            </a:r>
            <a:r>
              <a:rPr lang="en-US" b="1" dirty="0" err="1">
                <a:solidFill>
                  <a:srgbClr val="0070C0"/>
                </a:solidFill>
              </a:rPr>
              <a:t>quá</a:t>
            </a:r>
            <a:r>
              <a:rPr lang="en-US" b="1" dirty="0">
                <a:solidFill>
                  <a:srgbClr val="0070C0"/>
                </a:solidFill>
              </a:rPr>
              <a:t> </a:t>
            </a:r>
            <a:r>
              <a:rPr lang="en-US" b="1" dirty="0" err="1">
                <a:solidFill>
                  <a:srgbClr val="0070C0"/>
                </a:solidFill>
              </a:rPr>
              <a:t>dày</a:t>
            </a:r>
            <a:r>
              <a:rPr lang="en-US" b="1" dirty="0">
                <a:solidFill>
                  <a:srgbClr val="0070C0"/>
                </a:solidFill>
              </a:rPr>
              <a:t> --&gt; </a:t>
            </a:r>
            <a:r>
              <a:rPr lang="en-US" b="1" dirty="0" err="1">
                <a:solidFill>
                  <a:srgbClr val="0070C0"/>
                </a:solidFill>
              </a:rPr>
              <a:t>đảm</a:t>
            </a:r>
            <a:r>
              <a:rPr lang="en-US" b="1" dirty="0">
                <a:solidFill>
                  <a:srgbClr val="0070C0"/>
                </a:solidFill>
              </a:rPr>
              <a:t> </a:t>
            </a:r>
            <a:r>
              <a:rPr lang="en-US" b="1" dirty="0" err="1">
                <a:solidFill>
                  <a:srgbClr val="0070C0"/>
                </a:solidFill>
              </a:rPr>
              <a:t>bảo</a:t>
            </a:r>
            <a:r>
              <a:rPr lang="en-US" b="1" dirty="0">
                <a:solidFill>
                  <a:srgbClr val="0070C0"/>
                </a:solidFill>
              </a:rPr>
              <a:t> </a:t>
            </a:r>
            <a:r>
              <a:rPr lang="en-US" b="1" dirty="0" err="1">
                <a:solidFill>
                  <a:srgbClr val="0070C0"/>
                </a:solidFill>
              </a:rPr>
              <a:t>mật</a:t>
            </a:r>
            <a:r>
              <a:rPr lang="en-US" b="1" dirty="0">
                <a:solidFill>
                  <a:srgbClr val="0070C0"/>
                </a:solidFill>
              </a:rPr>
              <a:t> </a:t>
            </a:r>
            <a:r>
              <a:rPr lang="en-US" b="1" dirty="0" err="1">
                <a:solidFill>
                  <a:srgbClr val="0070C0"/>
                </a:solidFill>
              </a:rPr>
              <a:t>độ</a:t>
            </a:r>
            <a:r>
              <a:rPr lang="en-US" b="1" dirty="0">
                <a:solidFill>
                  <a:srgbClr val="0070C0"/>
                </a:solidFill>
              </a:rPr>
              <a:t>, </a:t>
            </a:r>
            <a:r>
              <a:rPr lang="en-US" b="1" dirty="0" err="1">
                <a:solidFill>
                  <a:srgbClr val="0070C0"/>
                </a:solidFill>
              </a:rPr>
              <a:t>khoảng</a:t>
            </a:r>
            <a:r>
              <a:rPr lang="en-US" b="1" dirty="0">
                <a:solidFill>
                  <a:srgbClr val="0070C0"/>
                </a:solidFill>
              </a:rPr>
              <a:t> </a:t>
            </a:r>
            <a:r>
              <a:rPr lang="en-US" b="1" dirty="0" err="1">
                <a:solidFill>
                  <a:srgbClr val="0070C0"/>
                </a:solidFill>
              </a:rPr>
              <a:t>cách</a:t>
            </a:r>
            <a:r>
              <a:rPr lang="en-US" b="1" dirty="0">
                <a:solidFill>
                  <a:srgbClr val="0070C0"/>
                </a:solidFill>
              </a:rPr>
              <a:t> </a:t>
            </a:r>
            <a:r>
              <a:rPr lang="en-US" b="1" dirty="0" err="1">
                <a:solidFill>
                  <a:srgbClr val="0070C0"/>
                </a:solidFill>
              </a:rPr>
              <a:t>để</a:t>
            </a:r>
            <a:r>
              <a:rPr lang="en-US" b="1" dirty="0">
                <a:solidFill>
                  <a:srgbClr val="0070C0"/>
                </a:solidFill>
              </a:rPr>
              <a:t> </a:t>
            </a:r>
            <a:r>
              <a:rPr lang="en-US" b="1" dirty="0" err="1">
                <a:solidFill>
                  <a:srgbClr val="0070C0"/>
                </a:solidFill>
              </a:rPr>
              <a:t>cây</a:t>
            </a:r>
            <a:r>
              <a:rPr lang="en-US" b="1" dirty="0">
                <a:solidFill>
                  <a:srgbClr val="0070C0"/>
                </a:solidFill>
              </a:rPr>
              <a:t> </a:t>
            </a:r>
            <a:r>
              <a:rPr lang="en-US" b="1" dirty="0" err="1">
                <a:solidFill>
                  <a:srgbClr val="0070C0"/>
                </a:solidFill>
              </a:rPr>
              <a:t>phát</a:t>
            </a:r>
            <a:r>
              <a:rPr lang="en-US" b="1" dirty="0">
                <a:solidFill>
                  <a:srgbClr val="0070C0"/>
                </a:solidFill>
              </a:rPr>
              <a:t> </a:t>
            </a:r>
            <a:r>
              <a:rPr lang="en-US" b="1" dirty="0" err="1">
                <a:solidFill>
                  <a:srgbClr val="0070C0"/>
                </a:solidFill>
              </a:rPr>
              <a:t>triển</a:t>
            </a:r>
            <a:r>
              <a:rPr lang="en-US" b="1" dirty="0">
                <a:solidFill>
                  <a:srgbClr val="0070C0"/>
                </a:solidFill>
              </a:rPr>
              <a:t> </a:t>
            </a:r>
            <a:r>
              <a:rPr lang="en-US" b="1" dirty="0" err="1">
                <a:solidFill>
                  <a:srgbClr val="0070C0"/>
                </a:solidFill>
              </a:rPr>
              <a:t>tốt</a:t>
            </a:r>
            <a:endParaRPr lang="en-US" b="1" dirty="0">
              <a:solidFill>
                <a:srgbClr val="0070C0"/>
              </a:solidFill>
            </a:endParaRPr>
          </a:p>
          <a:p>
            <a:pPr marL="0" indent="0">
              <a:buNone/>
            </a:pPr>
            <a:r>
              <a:rPr lang="en-US" b="1" dirty="0">
                <a:solidFill>
                  <a:srgbClr val="0070C0"/>
                </a:solidFill>
              </a:rPr>
              <a:t>2. </a:t>
            </a:r>
            <a:r>
              <a:rPr lang="en-US" b="1" dirty="0" err="1">
                <a:solidFill>
                  <a:srgbClr val="0070C0"/>
                </a:solidFill>
              </a:rPr>
              <a:t>Dễ</a:t>
            </a:r>
            <a:r>
              <a:rPr lang="en-US" b="1" dirty="0">
                <a:solidFill>
                  <a:srgbClr val="0070C0"/>
                </a:solidFill>
              </a:rPr>
              <a:t> </a:t>
            </a:r>
            <a:r>
              <a:rPr lang="en-US" b="1" dirty="0" err="1">
                <a:solidFill>
                  <a:srgbClr val="0070C0"/>
                </a:solidFill>
              </a:rPr>
              <a:t>hòa</a:t>
            </a:r>
            <a:r>
              <a:rPr lang="en-US" b="1" dirty="0">
                <a:solidFill>
                  <a:srgbClr val="0070C0"/>
                </a:solidFill>
              </a:rPr>
              <a:t> tan, </a:t>
            </a:r>
            <a:r>
              <a:rPr lang="en-US" b="1" dirty="0" err="1">
                <a:solidFill>
                  <a:srgbClr val="0070C0"/>
                </a:solidFill>
              </a:rPr>
              <a:t>giàu</a:t>
            </a:r>
            <a:r>
              <a:rPr lang="en-US" b="1" dirty="0">
                <a:solidFill>
                  <a:srgbClr val="0070C0"/>
                </a:solidFill>
              </a:rPr>
              <a:t> </a:t>
            </a:r>
            <a:r>
              <a:rPr lang="en-US" b="1" dirty="0" err="1">
                <a:solidFill>
                  <a:srgbClr val="0070C0"/>
                </a:solidFill>
              </a:rPr>
              <a:t>dinh</a:t>
            </a:r>
            <a:r>
              <a:rPr lang="en-US" b="1" dirty="0">
                <a:solidFill>
                  <a:srgbClr val="0070C0"/>
                </a:solidFill>
              </a:rPr>
              <a:t> </a:t>
            </a:r>
            <a:r>
              <a:rPr lang="en-US" b="1" dirty="0" err="1">
                <a:solidFill>
                  <a:srgbClr val="0070C0"/>
                </a:solidFill>
              </a:rPr>
              <a:t>dưỡng</a:t>
            </a:r>
            <a:r>
              <a:rPr lang="en-US" b="1" dirty="0">
                <a:solidFill>
                  <a:srgbClr val="0070C0"/>
                </a:solidFill>
              </a:rPr>
              <a:t> --&gt;</a:t>
            </a:r>
            <a:r>
              <a:rPr lang="en-US" b="1" dirty="0" err="1">
                <a:solidFill>
                  <a:srgbClr val="0070C0"/>
                </a:solidFill>
              </a:rPr>
              <a:t>giúp</a:t>
            </a:r>
            <a:r>
              <a:rPr lang="en-US" b="1" dirty="0">
                <a:solidFill>
                  <a:srgbClr val="0070C0"/>
                </a:solidFill>
              </a:rPr>
              <a:t> </a:t>
            </a:r>
            <a:r>
              <a:rPr lang="en-US" b="1" dirty="0" err="1">
                <a:solidFill>
                  <a:srgbClr val="0070C0"/>
                </a:solidFill>
              </a:rPr>
              <a:t>cây</a:t>
            </a:r>
            <a:r>
              <a:rPr lang="en-US" b="1" dirty="0">
                <a:solidFill>
                  <a:srgbClr val="0070C0"/>
                </a:solidFill>
              </a:rPr>
              <a:t> </a:t>
            </a:r>
            <a:r>
              <a:rPr lang="en-US" b="1" dirty="0" err="1">
                <a:solidFill>
                  <a:srgbClr val="0070C0"/>
                </a:solidFill>
              </a:rPr>
              <a:t>hấp</a:t>
            </a:r>
            <a:r>
              <a:rPr lang="en-US" b="1" dirty="0">
                <a:solidFill>
                  <a:srgbClr val="0070C0"/>
                </a:solidFill>
              </a:rPr>
              <a:t> </a:t>
            </a:r>
            <a:r>
              <a:rPr lang="en-US" b="1" dirty="0" err="1">
                <a:solidFill>
                  <a:srgbClr val="0070C0"/>
                </a:solidFill>
              </a:rPr>
              <a:t>thu</a:t>
            </a:r>
            <a:r>
              <a:rPr lang="en-US" b="1" dirty="0">
                <a:solidFill>
                  <a:srgbClr val="0070C0"/>
                </a:solidFill>
              </a:rPr>
              <a:t> </a:t>
            </a:r>
            <a:r>
              <a:rPr lang="en-US" b="1" dirty="0" err="1">
                <a:solidFill>
                  <a:srgbClr val="0070C0"/>
                </a:solidFill>
              </a:rPr>
              <a:t>chất</a:t>
            </a:r>
            <a:r>
              <a:rPr lang="en-US" b="1" dirty="0">
                <a:solidFill>
                  <a:srgbClr val="0070C0"/>
                </a:solidFill>
              </a:rPr>
              <a:t> </a:t>
            </a:r>
            <a:r>
              <a:rPr lang="en-US" b="1" dirty="0" err="1">
                <a:solidFill>
                  <a:srgbClr val="0070C0"/>
                </a:solidFill>
              </a:rPr>
              <a:t>dinh</a:t>
            </a:r>
            <a:r>
              <a:rPr lang="en-US" b="1" dirty="0">
                <a:solidFill>
                  <a:srgbClr val="0070C0"/>
                </a:solidFill>
              </a:rPr>
              <a:t> </a:t>
            </a:r>
            <a:r>
              <a:rPr lang="en-US" b="1" dirty="0" err="1">
                <a:solidFill>
                  <a:srgbClr val="0070C0"/>
                </a:solidFill>
              </a:rPr>
              <a:t>dưỡng</a:t>
            </a:r>
            <a:r>
              <a:rPr lang="en-US" b="1" dirty="0">
                <a:solidFill>
                  <a:srgbClr val="0070C0"/>
                </a:solidFill>
              </a:rPr>
              <a:t> </a:t>
            </a:r>
            <a:r>
              <a:rPr lang="en-US" b="1" dirty="0" err="1">
                <a:solidFill>
                  <a:srgbClr val="0070C0"/>
                </a:solidFill>
              </a:rPr>
              <a:t>dễ</a:t>
            </a:r>
            <a:r>
              <a:rPr lang="en-US" b="1" dirty="0">
                <a:solidFill>
                  <a:srgbClr val="0070C0"/>
                </a:solidFill>
              </a:rPr>
              <a:t> </a:t>
            </a:r>
            <a:r>
              <a:rPr lang="en-US" b="1" dirty="0" err="1">
                <a:solidFill>
                  <a:srgbClr val="0070C0"/>
                </a:solidFill>
              </a:rPr>
              <a:t>dàng</a:t>
            </a:r>
            <a:r>
              <a:rPr lang="en-US" b="1" dirty="0">
                <a:solidFill>
                  <a:srgbClr val="0070C0"/>
                </a:solidFill>
              </a:rPr>
              <a:t>, </a:t>
            </a:r>
            <a:r>
              <a:rPr lang="en-US" b="1" dirty="0" err="1">
                <a:solidFill>
                  <a:srgbClr val="0070C0"/>
                </a:solidFill>
              </a:rPr>
              <a:t>nhanh</a:t>
            </a:r>
            <a:r>
              <a:rPr lang="en-US" b="1" dirty="0">
                <a:solidFill>
                  <a:srgbClr val="0070C0"/>
                </a:solidFill>
              </a:rPr>
              <a:t> </a:t>
            </a:r>
            <a:r>
              <a:rPr lang="en-US" b="1" dirty="0" err="1">
                <a:solidFill>
                  <a:srgbClr val="0070C0"/>
                </a:solidFill>
              </a:rPr>
              <a:t>chóng</a:t>
            </a:r>
            <a:r>
              <a:rPr lang="en-US" b="1" dirty="0">
                <a:solidFill>
                  <a:srgbClr val="0070C0"/>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
            <a:ext cx="9144000" cy="609917"/>
          </a:xfrm>
        </p:spPr>
        <p:txBody>
          <a:bodyPr>
            <a:normAutofit fontScale="90000"/>
          </a:bodyPr>
          <a:lstStyle/>
          <a:p>
            <a:pPr algn="l"/>
            <a:r>
              <a:rPr lang="en-US" sz="3600" b="1" dirty="0">
                <a:solidFill>
                  <a:srgbClr val="FF0000"/>
                </a:solidFill>
              </a:rPr>
              <a:t>5. Thu </a:t>
            </a:r>
            <a:r>
              <a:rPr lang="en-US" sz="3600" b="1" dirty="0" err="1">
                <a:solidFill>
                  <a:srgbClr val="FF0000"/>
                </a:solidFill>
              </a:rPr>
              <a:t>hoạch</a:t>
            </a:r>
            <a:endParaRPr lang="en-US" sz="3600" b="1" dirty="0">
              <a:solidFill>
                <a:srgbClr val="FF0000"/>
              </a:solidFill>
            </a:endParaRPr>
          </a:p>
        </p:txBody>
      </p:sp>
      <p:sp>
        <p:nvSpPr>
          <p:cNvPr id="3" name="Content Placeholder 2"/>
          <p:cNvSpPr>
            <a:spLocks noGrp="1"/>
          </p:cNvSpPr>
          <p:nvPr>
            <p:ph sz="half" idx="1"/>
          </p:nvPr>
        </p:nvSpPr>
        <p:spPr>
          <a:xfrm>
            <a:off x="-64885" y="1176020"/>
            <a:ext cx="9144000" cy="830580"/>
          </a:xfrm>
        </p:spPr>
        <p:style>
          <a:lnRef idx="2">
            <a:schemeClr val="accent6"/>
          </a:lnRef>
          <a:fillRef idx="1">
            <a:schemeClr val="lt1"/>
          </a:fillRef>
          <a:effectRef idx="0">
            <a:schemeClr val="accent6"/>
          </a:effectRef>
          <a:fontRef idx="minor">
            <a:schemeClr val="dk1"/>
          </a:fontRef>
        </p:style>
        <p:txBody>
          <a:bodyPr>
            <a:normAutofit fontScale="90000" lnSpcReduction="10000"/>
          </a:bodyPr>
          <a:lstStyle/>
          <a:p>
            <a:r>
              <a:rPr lang="en-US" dirty="0"/>
              <a:t> Quan  </a:t>
            </a:r>
            <a:r>
              <a:rPr lang="en-US" dirty="0" err="1"/>
              <a:t>sát</a:t>
            </a:r>
            <a:r>
              <a:rPr lang="en-US" dirty="0"/>
              <a:t>  </a:t>
            </a:r>
            <a:r>
              <a:rPr lang="en-US" dirty="0" err="1"/>
              <a:t>Hình</a:t>
            </a:r>
            <a:r>
              <a:rPr lang="en-US" dirty="0"/>
              <a:t>  3.7  </a:t>
            </a:r>
            <a:r>
              <a:rPr lang="en-US" dirty="0" err="1"/>
              <a:t>và</a:t>
            </a:r>
            <a:r>
              <a:rPr lang="en-US" dirty="0"/>
              <a:t> </a:t>
            </a:r>
            <a:r>
              <a:rPr lang="en-US" dirty="0" err="1"/>
              <a:t>trả</a:t>
            </a:r>
            <a:r>
              <a:rPr lang="en-US" dirty="0"/>
              <a:t> </a:t>
            </a:r>
            <a:r>
              <a:rPr lang="en-US" dirty="0" err="1"/>
              <a:t>lời</a:t>
            </a:r>
            <a:r>
              <a:rPr lang="en-US" dirty="0"/>
              <a:t>  </a:t>
            </a:r>
            <a:r>
              <a:rPr lang="en-US" dirty="0" err="1"/>
              <a:t>yêu</a:t>
            </a:r>
            <a:r>
              <a:rPr lang="en-US" dirty="0"/>
              <a:t>  </a:t>
            </a:r>
            <a:r>
              <a:rPr lang="en-US" dirty="0" err="1"/>
              <a:t>cầu</a:t>
            </a:r>
            <a:r>
              <a:rPr lang="en-US" dirty="0"/>
              <a:t>:  </a:t>
            </a:r>
            <a:r>
              <a:rPr lang="en-US" dirty="0" err="1"/>
              <a:t>Nêu</a:t>
            </a:r>
            <a:r>
              <a:rPr lang="en-US" dirty="0"/>
              <a:t> </a:t>
            </a:r>
            <a:r>
              <a:rPr lang="en-US" dirty="0" err="1"/>
              <a:t>phương</a:t>
            </a:r>
            <a:r>
              <a:rPr lang="en-US" dirty="0"/>
              <a:t> </a:t>
            </a:r>
            <a:r>
              <a:rPr lang="en-US" dirty="0" err="1"/>
              <a:t>pháp</a:t>
            </a:r>
            <a:r>
              <a:rPr lang="en-US" dirty="0"/>
              <a:t> </a:t>
            </a:r>
            <a:r>
              <a:rPr lang="en-US" dirty="0" err="1"/>
              <a:t>thu</a:t>
            </a:r>
            <a:r>
              <a:rPr lang="en-US" dirty="0"/>
              <a:t> </a:t>
            </a:r>
            <a:r>
              <a:rPr lang="en-US" dirty="0" err="1"/>
              <a:t>hoạch</a:t>
            </a:r>
            <a:r>
              <a:rPr lang="en-US" dirty="0"/>
              <a:t> </a:t>
            </a:r>
            <a:r>
              <a:rPr lang="en-US" dirty="0" err="1"/>
              <a:t>tương</a:t>
            </a:r>
            <a:r>
              <a:rPr lang="en-US" dirty="0"/>
              <a:t> </a:t>
            </a:r>
            <a:r>
              <a:rPr lang="en-US" dirty="0" err="1"/>
              <a:t>ứng</a:t>
            </a:r>
            <a:r>
              <a:rPr lang="en-US" dirty="0"/>
              <a:t> </a:t>
            </a:r>
            <a:r>
              <a:rPr lang="en-US" dirty="0" err="1"/>
              <a:t>với</a:t>
            </a:r>
            <a:r>
              <a:rPr lang="en-US" dirty="0"/>
              <a:t> </a:t>
            </a:r>
            <a:r>
              <a:rPr lang="en-US" dirty="0" err="1"/>
              <a:t>mỗi</a:t>
            </a:r>
            <a:r>
              <a:rPr lang="en-US" dirty="0"/>
              <a:t> </a:t>
            </a:r>
            <a:r>
              <a:rPr lang="en-US" dirty="0" err="1"/>
              <a:t>hình</a:t>
            </a:r>
            <a:r>
              <a:rPr lang="en-US" dirty="0"/>
              <a:t>?</a:t>
            </a:r>
          </a:p>
          <a:p>
            <a:endParaRPr lang="en-US" dirty="0"/>
          </a:p>
        </p:txBody>
      </p:sp>
      <p:pic>
        <p:nvPicPr>
          <p:cNvPr id="127" name="Picture 3"/>
          <p:cNvPicPr>
            <a:picLocks noGrp="1" noChangeAspect="1"/>
          </p:cNvPicPr>
          <p:nvPr>
            <p:ph sz="half" idx="2"/>
          </p:nvPr>
        </p:nvPicPr>
        <p:blipFill>
          <a:blip r:embed="rId2"/>
          <a:stretch>
            <a:fillRect/>
          </a:stretch>
        </p:blipFill>
        <p:spPr>
          <a:xfrm>
            <a:off x="8467" y="2573020"/>
            <a:ext cx="8997296" cy="310896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D8EA7-68AF-46F0-B50C-C363E79637B4}"/>
              </a:ext>
            </a:extLst>
          </p:cNvPr>
          <p:cNvSpPr>
            <a:spLocks noGrp="1"/>
          </p:cNvSpPr>
          <p:nvPr>
            <p:ph type="title"/>
          </p:nvPr>
        </p:nvSpPr>
        <p:spPr>
          <a:xfrm>
            <a:off x="457200" y="8467"/>
            <a:ext cx="8229600" cy="639762"/>
          </a:xfrm>
        </p:spPr>
        <p:txBody>
          <a:bodyPr>
            <a:normAutofit/>
          </a:bodyPr>
          <a:lstStyle/>
          <a:p>
            <a:r>
              <a:rPr lang="en-US" sz="3200" b="1" dirty="0">
                <a:solidFill>
                  <a:srgbClr val="FF0000"/>
                </a:solidFill>
              </a:rPr>
              <a:t>5.1. </a:t>
            </a:r>
            <a:r>
              <a:rPr lang="en-US" sz="3200" b="1" dirty="0" err="1">
                <a:solidFill>
                  <a:srgbClr val="FF0000"/>
                </a:solidFill>
              </a:rPr>
              <a:t>Mục</a:t>
            </a:r>
            <a:r>
              <a:rPr lang="en-US" sz="3200" b="1" dirty="0">
                <a:solidFill>
                  <a:srgbClr val="FF0000"/>
                </a:solidFill>
              </a:rPr>
              <a:t> </a:t>
            </a:r>
            <a:r>
              <a:rPr lang="en-US" sz="3200" b="1" dirty="0" err="1">
                <a:solidFill>
                  <a:srgbClr val="FF0000"/>
                </a:solidFill>
              </a:rPr>
              <a:t>đích</a:t>
            </a:r>
            <a:endParaRPr lang="en-US" sz="3200" b="1" dirty="0">
              <a:solidFill>
                <a:srgbClr val="FF0000"/>
              </a:solidFill>
            </a:endParaRPr>
          </a:p>
        </p:txBody>
      </p:sp>
      <p:sp>
        <p:nvSpPr>
          <p:cNvPr id="9" name="Content Placeholder 8">
            <a:extLst>
              <a:ext uri="{FF2B5EF4-FFF2-40B4-BE49-F238E27FC236}">
                <a16:creationId xmlns:a16="http://schemas.microsoft.com/office/drawing/2014/main" id="{AF674E5F-9062-4D2A-8823-8B452F1CD89F}"/>
              </a:ext>
            </a:extLst>
          </p:cNvPr>
          <p:cNvSpPr>
            <a:spLocks noGrp="1"/>
          </p:cNvSpPr>
          <p:nvPr>
            <p:ph idx="1"/>
          </p:nvPr>
        </p:nvSpPr>
        <p:spPr>
          <a:xfrm>
            <a:off x="431800" y="876431"/>
            <a:ext cx="8229600" cy="2667000"/>
          </a:xfrm>
        </p:spPr>
        <p:txBody>
          <a:bodyPr>
            <a:normAutofit lnSpcReduction="10000"/>
          </a:bodyPr>
          <a:lstStyle/>
          <a:p>
            <a:pPr algn="just">
              <a:lnSpc>
                <a:spcPct val="150000"/>
              </a:lnSpc>
            </a:pPr>
            <a:r>
              <a:rPr lang="en-US" sz="2800" dirty="0" err="1"/>
              <a:t>Đảm</a:t>
            </a:r>
            <a:r>
              <a:rPr lang="en-US" sz="2800" dirty="0"/>
              <a:t> </a:t>
            </a:r>
            <a:r>
              <a:rPr lang="en-US" sz="2800" dirty="0" err="1"/>
              <a:t>bảo</a:t>
            </a:r>
            <a:r>
              <a:rPr lang="en-US" sz="2800" dirty="0"/>
              <a:t> </a:t>
            </a:r>
            <a:r>
              <a:rPr lang="en-US" sz="2800" dirty="0" err="1"/>
              <a:t>thu</a:t>
            </a:r>
            <a:r>
              <a:rPr lang="en-US" sz="2800" dirty="0"/>
              <a:t> </a:t>
            </a:r>
            <a:r>
              <a:rPr lang="en-US" sz="2800" dirty="0" err="1"/>
              <a:t>được</a:t>
            </a:r>
            <a:r>
              <a:rPr lang="en-US" sz="2800" dirty="0"/>
              <a:t> </a:t>
            </a:r>
            <a:r>
              <a:rPr lang="en-US" sz="2800" dirty="0" err="1"/>
              <a:t>số</a:t>
            </a:r>
            <a:r>
              <a:rPr lang="en-US" sz="2800" dirty="0"/>
              <a:t> </a:t>
            </a:r>
            <a:r>
              <a:rPr lang="en-US" sz="2800" dirty="0" err="1"/>
              <a:t>lượng</a:t>
            </a:r>
            <a:r>
              <a:rPr lang="en-US" sz="2800" dirty="0"/>
              <a:t> </a:t>
            </a:r>
            <a:r>
              <a:rPr lang="en-US" sz="2800" dirty="0" err="1"/>
              <a:t>và</a:t>
            </a:r>
            <a:r>
              <a:rPr lang="en-US" sz="2800" dirty="0"/>
              <a:t> </a:t>
            </a:r>
            <a:r>
              <a:rPr lang="en-US" sz="2800" dirty="0" err="1"/>
              <a:t>chất</a:t>
            </a:r>
            <a:r>
              <a:rPr lang="en-US" sz="2800" dirty="0"/>
              <a:t> </a:t>
            </a:r>
            <a:r>
              <a:rPr lang="en-US" sz="2800" dirty="0" err="1"/>
              <a:t>lượng</a:t>
            </a:r>
            <a:r>
              <a:rPr lang="en-US" sz="2800" dirty="0"/>
              <a:t> </a:t>
            </a:r>
            <a:r>
              <a:rPr lang="en-US" sz="2800" dirty="0" err="1"/>
              <a:t>sản</a:t>
            </a:r>
            <a:r>
              <a:rPr lang="en-US" sz="2800" dirty="0"/>
              <a:t> </a:t>
            </a:r>
            <a:r>
              <a:rPr lang="en-US" sz="2800" dirty="0" err="1"/>
              <a:t>phẩm</a:t>
            </a:r>
            <a:r>
              <a:rPr lang="en-US" sz="2800" dirty="0"/>
              <a:t> </a:t>
            </a:r>
            <a:r>
              <a:rPr lang="en-US" sz="2800" dirty="0" err="1"/>
              <a:t>trồng</a:t>
            </a:r>
            <a:r>
              <a:rPr lang="en-US" sz="2800" dirty="0"/>
              <a:t> </a:t>
            </a:r>
            <a:r>
              <a:rPr lang="en-US" sz="2800" dirty="0" err="1"/>
              <a:t>trọt</a:t>
            </a:r>
            <a:r>
              <a:rPr lang="en-US" sz="2800" dirty="0"/>
              <a:t> </a:t>
            </a:r>
            <a:r>
              <a:rPr lang="en-US" sz="2800" dirty="0" err="1"/>
              <a:t>đạt</a:t>
            </a:r>
            <a:r>
              <a:rPr lang="en-US" sz="2800" dirty="0"/>
              <a:t> </a:t>
            </a:r>
            <a:r>
              <a:rPr lang="en-US" sz="2800" dirty="0" err="1"/>
              <a:t>tiêu</a:t>
            </a:r>
            <a:r>
              <a:rPr lang="en-US" sz="2800" dirty="0"/>
              <a:t> </a:t>
            </a:r>
            <a:r>
              <a:rPr lang="en-US" sz="2800" dirty="0" err="1"/>
              <a:t>chuẩn</a:t>
            </a:r>
            <a:r>
              <a:rPr lang="en-US" sz="2800" dirty="0"/>
              <a:t>.</a:t>
            </a:r>
          </a:p>
          <a:p>
            <a:pPr algn="just">
              <a:lnSpc>
                <a:spcPct val="150000"/>
              </a:lnSpc>
            </a:pPr>
            <a:r>
              <a:rPr lang="en-US" sz="2800" dirty="0" err="1"/>
              <a:t>Nên</a:t>
            </a:r>
            <a:r>
              <a:rPr lang="en-US" sz="2800" dirty="0"/>
              <a:t> </a:t>
            </a:r>
            <a:r>
              <a:rPr lang="en-US" sz="2800" dirty="0" err="1"/>
              <a:t>thu</a:t>
            </a:r>
            <a:r>
              <a:rPr lang="en-US" sz="2800" dirty="0"/>
              <a:t> </a:t>
            </a:r>
            <a:r>
              <a:rPr lang="en-US" sz="2800" dirty="0" err="1"/>
              <a:t>hoạch</a:t>
            </a:r>
            <a:r>
              <a:rPr lang="en-US" sz="2800" dirty="0"/>
              <a:t> </a:t>
            </a:r>
            <a:r>
              <a:rPr lang="en-US" sz="2800" dirty="0" err="1"/>
              <a:t>vào</a:t>
            </a:r>
            <a:r>
              <a:rPr lang="en-US" sz="2800" dirty="0"/>
              <a:t> </a:t>
            </a:r>
            <a:r>
              <a:rPr lang="en-US" sz="2800" dirty="0" err="1"/>
              <a:t>những</a:t>
            </a:r>
            <a:r>
              <a:rPr lang="en-US" sz="2800" dirty="0"/>
              <a:t> </a:t>
            </a:r>
            <a:r>
              <a:rPr lang="en-US" sz="2800" dirty="0" err="1"/>
              <a:t>lúc</a:t>
            </a:r>
            <a:r>
              <a:rPr lang="en-US" sz="2800" dirty="0"/>
              <a:t> </a:t>
            </a:r>
            <a:r>
              <a:rPr lang="en-US" sz="2800" dirty="0" err="1"/>
              <a:t>thời</a:t>
            </a:r>
            <a:r>
              <a:rPr lang="en-US" sz="2800" dirty="0"/>
              <a:t> </a:t>
            </a:r>
            <a:r>
              <a:rPr lang="en-US" sz="2800" dirty="0" err="1"/>
              <a:t>tiết</a:t>
            </a:r>
            <a:r>
              <a:rPr lang="en-US" sz="2800" dirty="0"/>
              <a:t> </a:t>
            </a:r>
            <a:r>
              <a:rPr lang="en-US" sz="2800" dirty="0" err="1"/>
              <a:t>mát</a:t>
            </a:r>
            <a:r>
              <a:rPr lang="en-US" sz="2800" dirty="0"/>
              <a:t> </a:t>
            </a:r>
            <a:r>
              <a:rPr lang="en-US" sz="2800" dirty="0" err="1"/>
              <a:t>mẻ</a:t>
            </a:r>
            <a:r>
              <a:rPr lang="en-US" sz="2800" dirty="0"/>
              <a:t>, </a:t>
            </a:r>
            <a:r>
              <a:rPr lang="en-US" sz="2800" dirty="0" err="1"/>
              <a:t>không</a:t>
            </a:r>
            <a:r>
              <a:rPr lang="en-US" sz="2800" dirty="0"/>
              <a:t> </a:t>
            </a:r>
            <a:r>
              <a:rPr lang="en-US" sz="2800" dirty="0" err="1"/>
              <a:t>nắng</a:t>
            </a:r>
            <a:r>
              <a:rPr lang="en-US" sz="2800" dirty="0"/>
              <a:t> </a:t>
            </a:r>
            <a:r>
              <a:rPr lang="en-US" sz="2800" dirty="0" err="1"/>
              <a:t>gắt</a:t>
            </a:r>
            <a:r>
              <a:rPr lang="en-US" sz="2800" dirty="0"/>
              <a:t>, </a:t>
            </a:r>
            <a:r>
              <a:rPr lang="en-US" sz="2800" dirty="0" err="1"/>
              <a:t>không</a:t>
            </a:r>
            <a:r>
              <a:rPr lang="en-US" sz="2800" dirty="0"/>
              <a:t> </a:t>
            </a:r>
            <a:r>
              <a:rPr lang="en-US" sz="2800" dirty="0" err="1"/>
              <a:t>mưa</a:t>
            </a:r>
            <a:r>
              <a:rPr lang="en-US" sz="2800" dirty="0"/>
              <a:t>.</a:t>
            </a:r>
          </a:p>
          <a:p>
            <a:pPr algn="just">
              <a:lnSpc>
                <a:spcPct val="150000"/>
              </a:lnSpc>
            </a:pPr>
            <a:endParaRPr lang="en-US" sz="2800" dirty="0"/>
          </a:p>
        </p:txBody>
      </p:sp>
      <p:sp>
        <p:nvSpPr>
          <p:cNvPr id="10" name="Title 1">
            <a:extLst>
              <a:ext uri="{FF2B5EF4-FFF2-40B4-BE49-F238E27FC236}">
                <a16:creationId xmlns:a16="http://schemas.microsoft.com/office/drawing/2014/main" id="{F9D481BD-BE00-4B99-AD26-DAFDAAEAF938}"/>
              </a:ext>
            </a:extLst>
          </p:cNvPr>
          <p:cNvSpPr txBox="1">
            <a:spLocks/>
          </p:cNvSpPr>
          <p:nvPr/>
        </p:nvSpPr>
        <p:spPr>
          <a:xfrm>
            <a:off x="457200" y="3572933"/>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0000"/>
                </a:solidFill>
              </a:rPr>
              <a:t>5.2. </a:t>
            </a:r>
            <a:r>
              <a:rPr lang="en-US" sz="3200" b="1" dirty="0" err="1">
                <a:solidFill>
                  <a:srgbClr val="FF0000"/>
                </a:solidFill>
              </a:rPr>
              <a:t>Các</a:t>
            </a:r>
            <a:r>
              <a:rPr lang="en-US" sz="3200" b="1" dirty="0">
                <a:solidFill>
                  <a:srgbClr val="FF0000"/>
                </a:solidFill>
              </a:rPr>
              <a:t> </a:t>
            </a:r>
            <a:r>
              <a:rPr lang="en-US" sz="3200" b="1" dirty="0" err="1">
                <a:solidFill>
                  <a:srgbClr val="FF0000"/>
                </a:solidFill>
              </a:rPr>
              <a:t>bước</a:t>
            </a:r>
            <a:r>
              <a:rPr lang="en-US" sz="3200" b="1" dirty="0">
                <a:solidFill>
                  <a:srgbClr val="FF0000"/>
                </a:solidFill>
              </a:rPr>
              <a:t> </a:t>
            </a:r>
            <a:r>
              <a:rPr lang="en-US" sz="3200" b="1" dirty="0" err="1">
                <a:solidFill>
                  <a:srgbClr val="FF0000"/>
                </a:solidFill>
              </a:rPr>
              <a:t>thực</a:t>
            </a:r>
            <a:r>
              <a:rPr lang="en-US" sz="3200" b="1" dirty="0">
                <a:solidFill>
                  <a:srgbClr val="FF0000"/>
                </a:solidFill>
              </a:rPr>
              <a:t> </a:t>
            </a:r>
            <a:r>
              <a:rPr lang="en-US" sz="3200" b="1" dirty="0" err="1">
                <a:solidFill>
                  <a:srgbClr val="FF0000"/>
                </a:solidFill>
              </a:rPr>
              <a:t>hành</a:t>
            </a:r>
            <a:endParaRPr lang="en-US" sz="3200" b="1" dirty="0">
              <a:solidFill>
                <a:srgbClr val="FF0000"/>
              </a:solidFill>
            </a:endParaRPr>
          </a:p>
        </p:txBody>
      </p:sp>
      <p:sp>
        <p:nvSpPr>
          <p:cNvPr id="11" name="Content Placeholder 8">
            <a:extLst>
              <a:ext uri="{FF2B5EF4-FFF2-40B4-BE49-F238E27FC236}">
                <a16:creationId xmlns:a16="http://schemas.microsoft.com/office/drawing/2014/main" id="{9345C5A0-F540-4B5A-B44B-F7ECCFE24099}"/>
              </a:ext>
            </a:extLst>
          </p:cNvPr>
          <p:cNvSpPr txBox="1">
            <a:spLocks/>
          </p:cNvSpPr>
          <p:nvPr/>
        </p:nvSpPr>
        <p:spPr>
          <a:xfrm>
            <a:off x="457200" y="4521597"/>
            <a:ext cx="8229600" cy="20931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pPr>
            <a:r>
              <a:rPr lang="en-US" sz="2800" dirty="0" err="1"/>
              <a:t>Kiểm</a:t>
            </a:r>
            <a:r>
              <a:rPr lang="en-US" sz="2800" dirty="0"/>
              <a:t> </a:t>
            </a:r>
            <a:r>
              <a:rPr lang="en-US" sz="2800" dirty="0" err="1"/>
              <a:t>tra</a:t>
            </a:r>
            <a:r>
              <a:rPr lang="en-US" sz="2800" dirty="0"/>
              <a:t> </a:t>
            </a:r>
            <a:r>
              <a:rPr lang="en-US" sz="2800" dirty="0" err="1"/>
              <a:t>sản</a:t>
            </a:r>
            <a:r>
              <a:rPr lang="en-US" sz="2800" dirty="0"/>
              <a:t> </a:t>
            </a:r>
            <a:r>
              <a:rPr lang="en-US" sz="2800" dirty="0" err="1"/>
              <a:t>phẩm</a:t>
            </a:r>
            <a:r>
              <a:rPr lang="en-US" sz="2800" dirty="0"/>
              <a:t> </a:t>
            </a:r>
            <a:r>
              <a:rPr lang="en-US" sz="2800" dirty="0" err="1"/>
              <a:t>cây</a:t>
            </a:r>
            <a:r>
              <a:rPr lang="en-US" sz="2800" dirty="0"/>
              <a:t> </a:t>
            </a:r>
            <a:r>
              <a:rPr lang="en-US" sz="2800" dirty="0" err="1"/>
              <a:t>trồng</a:t>
            </a:r>
            <a:r>
              <a:rPr lang="en-US" sz="2800" dirty="0"/>
              <a:t>.</a:t>
            </a:r>
          </a:p>
          <a:p>
            <a:pPr algn="just">
              <a:lnSpc>
                <a:spcPct val="150000"/>
              </a:lnSpc>
            </a:pPr>
            <a:r>
              <a:rPr lang="en-US" sz="2800" dirty="0" err="1"/>
              <a:t>Tiến</a:t>
            </a:r>
            <a:r>
              <a:rPr lang="en-US" sz="2800" dirty="0"/>
              <a:t> </a:t>
            </a:r>
            <a:r>
              <a:rPr lang="en-US" sz="2800" dirty="0" err="1"/>
              <a:t>hành</a:t>
            </a:r>
            <a:r>
              <a:rPr lang="en-US" sz="2800" dirty="0"/>
              <a:t> </a:t>
            </a:r>
            <a:r>
              <a:rPr lang="en-US" sz="2800" dirty="0" err="1"/>
              <a:t>thu</a:t>
            </a:r>
            <a:r>
              <a:rPr lang="en-US" sz="2800" dirty="0"/>
              <a:t> </a:t>
            </a:r>
            <a:r>
              <a:rPr lang="en-US" sz="2800" dirty="0" err="1"/>
              <a:t>hoạch</a:t>
            </a:r>
            <a:r>
              <a:rPr lang="en-US" sz="2800" dirty="0"/>
              <a:t>.</a:t>
            </a:r>
          </a:p>
        </p:txBody>
      </p:sp>
    </p:spTree>
    <p:extLst>
      <p:ext uri="{BB962C8B-B14F-4D97-AF65-F5344CB8AC3E}">
        <p14:creationId xmlns:p14="http://schemas.microsoft.com/office/powerpoint/2010/main" val="2075216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325BB-7FCD-46BE-BFDF-A73DCF46A4AD}"/>
              </a:ext>
            </a:extLst>
          </p:cNvPr>
          <p:cNvPicPr>
            <a:picLocks noChangeAspect="1"/>
          </p:cNvPicPr>
          <p:nvPr/>
        </p:nvPicPr>
        <p:blipFill>
          <a:blip r:embed="rId2"/>
          <a:stretch>
            <a:fillRect/>
          </a:stretch>
        </p:blipFill>
        <p:spPr>
          <a:xfrm>
            <a:off x="0" y="0"/>
            <a:ext cx="9144000" cy="6935931"/>
          </a:xfrm>
          <a:prstGeom prst="rect">
            <a:avLst/>
          </a:prstGeom>
        </p:spPr>
      </p:pic>
    </p:spTree>
    <p:extLst>
      <p:ext uri="{BB962C8B-B14F-4D97-AF65-F5344CB8AC3E}">
        <p14:creationId xmlns:p14="http://schemas.microsoft.com/office/powerpoint/2010/main" val="3375487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883"/>
            <a:ext cx="8229600" cy="1143000"/>
          </a:xfrm>
        </p:spPr>
        <p:txBody>
          <a:bodyPr>
            <a:normAutofit fontScale="90000"/>
          </a:bodyPr>
          <a:lstStyle/>
          <a:p>
            <a:pPr algn="l"/>
            <a:r>
              <a:rPr lang="en-US" sz="3110" b="1" dirty="0" err="1">
                <a:solidFill>
                  <a:srgbClr val="0070C0"/>
                </a:solidFill>
              </a:rPr>
              <a:t>Những</a:t>
            </a:r>
            <a:r>
              <a:rPr lang="en-US" sz="3110" b="1" dirty="0">
                <a:solidFill>
                  <a:srgbClr val="0070C0"/>
                </a:solidFill>
              </a:rPr>
              <a:t> </a:t>
            </a:r>
            <a:r>
              <a:rPr lang="en-US" sz="3110" b="1" dirty="0" err="1">
                <a:solidFill>
                  <a:srgbClr val="0070C0"/>
                </a:solidFill>
              </a:rPr>
              <a:t>loại</a:t>
            </a:r>
            <a:r>
              <a:rPr lang="en-US" sz="3110" b="1" dirty="0">
                <a:solidFill>
                  <a:srgbClr val="0070C0"/>
                </a:solidFill>
              </a:rPr>
              <a:t> </a:t>
            </a:r>
            <a:r>
              <a:rPr lang="en-US" sz="3110" b="1" dirty="0" err="1">
                <a:solidFill>
                  <a:srgbClr val="0070C0"/>
                </a:solidFill>
              </a:rPr>
              <a:t>cây</a:t>
            </a:r>
            <a:r>
              <a:rPr lang="en-US" sz="3110" b="1" dirty="0">
                <a:solidFill>
                  <a:srgbClr val="0070C0"/>
                </a:solidFill>
              </a:rPr>
              <a:t> </a:t>
            </a:r>
            <a:r>
              <a:rPr lang="en-US" sz="3110" b="1" dirty="0" err="1">
                <a:solidFill>
                  <a:srgbClr val="0070C0"/>
                </a:solidFill>
              </a:rPr>
              <a:t>trồng</a:t>
            </a:r>
            <a:r>
              <a:rPr lang="en-US" sz="3110" b="1" dirty="0">
                <a:solidFill>
                  <a:srgbClr val="0070C0"/>
                </a:solidFill>
              </a:rPr>
              <a:t> </a:t>
            </a:r>
            <a:r>
              <a:rPr lang="en-US" sz="3110" b="1" dirty="0" err="1">
                <a:solidFill>
                  <a:srgbClr val="0070C0"/>
                </a:solidFill>
              </a:rPr>
              <a:t>khác</a:t>
            </a:r>
            <a:r>
              <a:rPr lang="en-US" sz="3110" b="1" dirty="0">
                <a:solidFill>
                  <a:srgbClr val="0070C0"/>
                </a:solidFill>
              </a:rPr>
              <a:t> </a:t>
            </a:r>
            <a:r>
              <a:rPr lang="en-US" sz="3110" b="1" dirty="0" err="1">
                <a:solidFill>
                  <a:srgbClr val="0070C0"/>
                </a:solidFill>
              </a:rPr>
              <a:t>nhau</a:t>
            </a:r>
            <a:r>
              <a:rPr lang="en-US" sz="3110" b="1" dirty="0">
                <a:solidFill>
                  <a:srgbClr val="0070C0"/>
                </a:solidFill>
              </a:rPr>
              <a:t> </a:t>
            </a:r>
            <a:r>
              <a:rPr lang="en-US" sz="3110" b="1" dirty="0" err="1">
                <a:solidFill>
                  <a:srgbClr val="0070C0"/>
                </a:solidFill>
              </a:rPr>
              <a:t>sẽ</a:t>
            </a:r>
            <a:r>
              <a:rPr lang="en-US" sz="3110" b="1" dirty="0">
                <a:solidFill>
                  <a:srgbClr val="0070C0"/>
                </a:solidFill>
              </a:rPr>
              <a:t> </a:t>
            </a:r>
            <a:r>
              <a:rPr lang="en-US" sz="3110" b="1" dirty="0" err="1">
                <a:solidFill>
                  <a:srgbClr val="0070C0"/>
                </a:solidFill>
              </a:rPr>
              <a:t>có</a:t>
            </a:r>
            <a:r>
              <a:rPr lang="en-US" sz="3110" b="1" dirty="0">
                <a:solidFill>
                  <a:srgbClr val="0070C0"/>
                </a:solidFill>
              </a:rPr>
              <a:t> </a:t>
            </a:r>
            <a:r>
              <a:rPr lang="en-US" sz="3110" b="1" dirty="0" err="1">
                <a:solidFill>
                  <a:srgbClr val="0070C0"/>
                </a:solidFill>
              </a:rPr>
              <a:t>phương</a:t>
            </a:r>
            <a:r>
              <a:rPr lang="en-US" sz="3110" b="1" dirty="0">
                <a:solidFill>
                  <a:srgbClr val="0070C0"/>
                </a:solidFill>
              </a:rPr>
              <a:t> </a:t>
            </a:r>
            <a:r>
              <a:rPr lang="en-US" sz="3110" b="1" dirty="0" err="1">
                <a:solidFill>
                  <a:srgbClr val="0070C0"/>
                </a:solidFill>
              </a:rPr>
              <a:t>pháp</a:t>
            </a:r>
            <a:r>
              <a:rPr lang="en-US" sz="3110" b="1" dirty="0">
                <a:solidFill>
                  <a:srgbClr val="0070C0"/>
                </a:solidFill>
              </a:rPr>
              <a:t> </a:t>
            </a:r>
            <a:r>
              <a:rPr lang="en-US" sz="3110" b="1" dirty="0" err="1">
                <a:solidFill>
                  <a:srgbClr val="0070C0"/>
                </a:solidFill>
              </a:rPr>
              <a:t>thu</a:t>
            </a:r>
            <a:r>
              <a:rPr lang="en-US" sz="3110" b="1" dirty="0">
                <a:solidFill>
                  <a:srgbClr val="0070C0"/>
                </a:solidFill>
              </a:rPr>
              <a:t> </a:t>
            </a:r>
            <a:r>
              <a:rPr lang="en-US" sz="3110" b="1" dirty="0" err="1">
                <a:solidFill>
                  <a:srgbClr val="0070C0"/>
                </a:solidFill>
              </a:rPr>
              <a:t>hoạch</a:t>
            </a:r>
            <a:r>
              <a:rPr lang="en-US" sz="3110" b="1" dirty="0">
                <a:solidFill>
                  <a:srgbClr val="0070C0"/>
                </a:solidFill>
              </a:rPr>
              <a:t> </a:t>
            </a:r>
            <a:r>
              <a:rPr lang="en-US" sz="3110" b="1" dirty="0" err="1">
                <a:solidFill>
                  <a:srgbClr val="0070C0"/>
                </a:solidFill>
              </a:rPr>
              <a:t>khác</a:t>
            </a:r>
            <a:r>
              <a:rPr lang="en-US" sz="3110" b="1" dirty="0">
                <a:solidFill>
                  <a:srgbClr val="0070C0"/>
                </a:solidFill>
              </a:rPr>
              <a:t> </a:t>
            </a:r>
            <a:r>
              <a:rPr lang="en-US" sz="3110" b="1" dirty="0" err="1">
                <a:solidFill>
                  <a:srgbClr val="0070C0"/>
                </a:solidFill>
              </a:rPr>
              <a:t>nhau</a:t>
            </a:r>
            <a:r>
              <a:rPr lang="en-US" sz="3110" b="1" dirty="0">
                <a:solidFill>
                  <a:srgbClr val="0070C0"/>
                </a:solidFill>
              </a:rPr>
              <a:t>, </a:t>
            </a:r>
            <a:r>
              <a:rPr lang="en-US" sz="3110" b="1" dirty="0" err="1">
                <a:solidFill>
                  <a:srgbClr val="0070C0"/>
                </a:solidFill>
              </a:rPr>
              <a:t>em</a:t>
            </a:r>
            <a:r>
              <a:rPr lang="en-US" sz="3110" b="1" dirty="0">
                <a:solidFill>
                  <a:srgbClr val="0070C0"/>
                </a:solidFill>
              </a:rPr>
              <a:t> </a:t>
            </a:r>
            <a:r>
              <a:rPr lang="en-US" sz="3110" b="1" dirty="0" err="1">
                <a:solidFill>
                  <a:srgbClr val="0070C0"/>
                </a:solidFill>
              </a:rPr>
              <a:t>hãy</a:t>
            </a:r>
            <a:r>
              <a:rPr lang="en-US" sz="3110" b="1" dirty="0">
                <a:solidFill>
                  <a:srgbClr val="0070C0"/>
                </a:solidFill>
              </a:rPr>
              <a:t> </a:t>
            </a:r>
            <a:r>
              <a:rPr lang="en-US" sz="3110" b="1" dirty="0" err="1">
                <a:solidFill>
                  <a:srgbClr val="0070C0"/>
                </a:solidFill>
              </a:rPr>
              <a:t>hoàn</a:t>
            </a:r>
            <a:r>
              <a:rPr lang="en-US" sz="3110" b="1" dirty="0">
                <a:solidFill>
                  <a:srgbClr val="0070C0"/>
                </a:solidFill>
              </a:rPr>
              <a:t> </a:t>
            </a:r>
            <a:r>
              <a:rPr lang="en-US" sz="3110" b="1" dirty="0" err="1">
                <a:solidFill>
                  <a:srgbClr val="0070C0"/>
                </a:solidFill>
              </a:rPr>
              <a:t>thành</a:t>
            </a:r>
            <a:r>
              <a:rPr lang="en-US" sz="3110" b="1" dirty="0">
                <a:solidFill>
                  <a:srgbClr val="0070C0"/>
                </a:solidFill>
              </a:rPr>
              <a:t> </a:t>
            </a:r>
            <a:r>
              <a:rPr lang="en-US" sz="3110" b="1" dirty="0" err="1">
                <a:solidFill>
                  <a:srgbClr val="0070C0"/>
                </a:solidFill>
              </a:rPr>
              <a:t>bài</a:t>
            </a:r>
            <a:r>
              <a:rPr lang="en-US" sz="3110" b="1" dirty="0">
                <a:solidFill>
                  <a:srgbClr val="0070C0"/>
                </a:solidFill>
              </a:rPr>
              <a:t> </a:t>
            </a:r>
            <a:r>
              <a:rPr lang="en-US" sz="3110" b="1" dirty="0" err="1">
                <a:solidFill>
                  <a:srgbClr val="0070C0"/>
                </a:solidFill>
              </a:rPr>
              <a:t>tập</a:t>
            </a:r>
            <a:r>
              <a:rPr lang="en-US" sz="3110" b="1" dirty="0">
                <a:solidFill>
                  <a:srgbClr val="0070C0"/>
                </a:solidFill>
              </a:rPr>
              <a:t> </a:t>
            </a:r>
            <a:r>
              <a:rPr lang="en-US" sz="3110" b="1" dirty="0" err="1">
                <a:solidFill>
                  <a:srgbClr val="0070C0"/>
                </a:solidFill>
              </a:rPr>
              <a:t>sau</a:t>
            </a:r>
            <a:r>
              <a:rPr lang="en-US" sz="3110" b="1" dirty="0">
                <a:solidFill>
                  <a:srgbClr val="0070C0"/>
                </a:solidFill>
              </a:rPr>
              <a:t> </a:t>
            </a:r>
            <a:r>
              <a:rPr lang="en-US" sz="3110" b="1" dirty="0" err="1">
                <a:solidFill>
                  <a:srgbClr val="0070C0"/>
                </a:solidFill>
              </a:rPr>
              <a:t>đây</a:t>
            </a:r>
            <a:r>
              <a:rPr lang="en-US" sz="3110" b="1" dirty="0">
                <a:solidFill>
                  <a:srgbClr val="0070C0"/>
                </a:solidFill>
              </a:rPr>
              <a:t> </a:t>
            </a:r>
            <a:r>
              <a:rPr lang="en-US" sz="3110" b="1" dirty="0" err="1">
                <a:solidFill>
                  <a:srgbClr val="0070C0"/>
                </a:solidFill>
              </a:rPr>
              <a:t>để</a:t>
            </a:r>
            <a:r>
              <a:rPr lang="en-US" sz="3110" b="1" dirty="0">
                <a:solidFill>
                  <a:srgbClr val="0070C0"/>
                </a:solidFill>
              </a:rPr>
              <a:t> </a:t>
            </a:r>
            <a:r>
              <a:rPr lang="en-US" sz="3110" b="1" dirty="0" err="1">
                <a:solidFill>
                  <a:srgbClr val="0070C0"/>
                </a:solidFill>
              </a:rPr>
              <a:t>tìm</a:t>
            </a:r>
            <a:r>
              <a:rPr lang="en-US" sz="3110" b="1" dirty="0">
                <a:solidFill>
                  <a:srgbClr val="0070C0"/>
                </a:solidFill>
              </a:rPr>
              <a:t> </a:t>
            </a:r>
            <a:r>
              <a:rPr lang="en-US" sz="3110" b="1" dirty="0" err="1">
                <a:solidFill>
                  <a:srgbClr val="0070C0"/>
                </a:solidFill>
              </a:rPr>
              <a:t>hiểu</a:t>
            </a:r>
            <a:r>
              <a:rPr lang="en-US" sz="3110" b="1" dirty="0">
                <a:solidFill>
                  <a:srgbClr val="0070C0"/>
                </a:solidFill>
              </a:rPr>
              <a:t> </a:t>
            </a:r>
            <a:r>
              <a:rPr lang="en-US" sz="3110" b="1" dirty="0" err="1">
                <a:solidFill>
                  <a:srgbClr val="0070C0"/>
                </a:solidFill>
              </a:rPr>
              <a:t>việc</a:t>
            </a:r>
            <a:r>
              <a:rPr lang="en-US" sz="3110" b="1" dirty="0">
                <a:solidFill>
                  <a:srgbClr val="0070C0"/>
                </a:solidFill>
              </a:rPr>
              <a:t> </a:t>
            </a:r>
            <a:r>
              <a:rPr lang="en-US" sz="3110" b="1" dirty="0" err="1">
                <a:solidFill>
                  <a:srgbClr val="0070C0"/>
                </a:solidFill>
              </a:rPr>
              <a:t>ứng</a:t>
            </a:r>
            <a:r>
              <a:rPr lang="en-US" sz="3110" b="1" dirty="0">
                <a:solidFill>
                  <a:srgbClr val="0070C0"/>
                </a:solidFill>
              </a:rPr>
              <a:t> </a:t>
            </a:r>
            <a:r>
              <a:rPr lang="en-US" sz="3110" b="1" dirty="0" err="1">
                <a:solidFill>
                  <a:srgbClr val="0070C0"/>
                </a:solidFill>
              </a:rPr>
              <a:t>dụng</a:t>
            </a:r>
            <a:r>
              <a:rPr lang="en-US" sz="3110" b="1" dirty="0">
                <a:solidFill>
                  <a:srgbClr val="0070C0"/>
                </a:solidFill>
              </a:rPr>
              <a:t> </a:t>
            </a:r>
            <a:r>
              <a:rPr lang="en-US" sz="3110" b="1" dirty="0" err="1">
                <a:solidFill>
                  <a:srgbClr val="0070C0"/>
                </a:solidFill>
              </a:rPr>
              <a:t>các</a:t>
            </a:r>
            <a:r>
              <a:rPr lang="en-US" sz="3110" b="1" dirty="0">
                <a:solidFill>
                  <a:srgbClr val="0070C0"/>
                </a:solidFill>
              </a:rPr>
              <a:t> </a:t>
            </a:r>
            <a:r>
              <a:rPr lang="en-US" sz="3110" b="1" dirty="0" err="1">
                <a:solidFill>
                  <a:srgbClr val="0070C0"/>
                </a:solidFill>
              </a:rPr>
              <a:t>phương</a:t>
            </a:r>
            <a:r>
              <a:rPr lang="en-US" sz="3110" b="1" dirty="0">
                <a:solidFill>
                  <a:srgbClr val="0070C0"/>
                </a:solidFill>
              </a:rPr>
              <a:t> </a:t>
            </a:r>
            <a:r>
              <a:rPr lang="en-US" sz="3110" b="1" dirty="0" err="1">
                <a:solidFill>
                  <a:srgbClr val="0070C0"/>
                </a:solidFill>
              </a:rPr>
              <a:t>pháp</a:t>
            </a:r>
            <a:r>
              <a:rPr lang="en-US" sz="3110" b="1" dirty="0">
                <a:solidFill>
                  <a:srgbClr val="0070C0"/>
                </a:solidFill>
              </a:rPr>
              <a:t> </a:t>
            </a:r>
            <a:r>
              <a:rPr lang="en-US" sz="3110" b="1" dirty="0" err="1">
                <a:solidFill>
                  <a:srgbClr val="0070C0"/>
                </a:solidFill>
              </a:rPr>
              <a:t>thu</a:t>
            </a:r>
            <a:r>
              <a:rPr lang="en-US" sz="3110" b="1" dirty="0">
                <a:solidFill>
                  <a:srgbClr val="0070C0"/>
                </a:solidFill>
              </a:rPr>
              <a:t> </a:t>
            </a:r>
            <a:r>
              <a:rPr lang="en-US" sz="3110" b="1" dirty="0" err="1">
                <a:solidFill>
                  <a:srgbClr val="0070C0"/>
                </a:solidFill>
              </a:rPr>
              <a:t>hoạch</a:t>
            </a:r>
            <a:endParaRPr lang="en-US" sz="3110" b="1" dirty="0">
              <a:solidFill>
                <a:srgbClr val="0070C0"/>
              </a:solidFill>
            </a:endParaRPr>
          </a:p>
        </p:txBody>
      </p:sp>
      <p:sp>
        <p:nvSpPr>
          <p:cNvPr id="3" name="Content Placeholder 2"/>
          <p:cNvSpPr>
            <a:spLocks noGrp="1"/>
          </p:cNvSpPr>
          <p:nvPr>
            <p:ph sz="half" idx="1"/>
          </p:nvPr>
        </p:nvSpPr>
        <p:spPr>
          <a:xfrm>
            <a:off x="304800" y="1981200"/>
            <a:ext cx="4038600" cy="4525963"/>
          </a:xfrm>
        </p:spPr>
        <p:txBody>
          <a:bodyPr/>
          <a:lstStyle/>
          <a:p>
            <a:pPr marL="0" indent="0">
              <a:buNone/>
            </a:pPr>
            <a:r>
              <a:rPr lang="en-US" dirty="0"/>
              <a:t>1. </a:t>
            </a:r>
            <a:r>
              <a:rPr lang="en-US" dirty="0" err="1"/>
              <a:t>Lúa</a:t>
            </a:r>
            <a:r>
              <a:rPr lang="en-US" dirty="0"/>
              <a:t>, </a:t>
            </a:r>
            <a:r>
              <a:rPr lang="en-US" dirty="0" err="1"/>
              <a:t>hoa</a:t>
            </a:r>
            <a:r>
              <a:rPr lang="en-US" dirty="0"/>
              <a:t>, </a:t>
            </a:r>
            <a:r>
              <a:rPr lang="en-US" dirty="0" err="1"/>
              <a:t>rau</a:t>
            </a:r>
            <a:r>
              <a:rPr lang="en-US" dirty="0"/>
              <a:t> </a:t>
            </a:r>
            <a:r>
              <a:rPr lang="en-US" dirty="0" err="1"/>
              <a:t>muống</a:t>
            </a:r>
            <a:endParaRPr lang="en-US" dirty="0"/>
          </a:p>
          <a:p>
            <a:pPr marL="0" indent="0">
              <a:buNone/>
            </a:pPr>
            <a:r>
              <a:rPr lang="en-US" dirty="0"/>
              <a:t>2. Cam, </a:t>
            </a:r>
            <a:r>
              <a:rPr lang="en-US" dirty="0" err="1"/>
              <a:t>quýt</a:t>
            </a:r>
            <a:r>
              <a:rPr lang="en-US" dirty="0"/>
              <a:t>, </a:t>
            </a:r>
            <a:r>
              <a:rPr lang="en-US" dirty="0" err="1"/>
              <a:t>xoài</a:t>
            </a:r>
            <a:r>
              <a:rPr lang="en-US" dirty="0"/>
              <a:t>, </a:t>
            </a:r>
            <a:r>
              <a:rPr lang="en-US" dirty="0" err="1"/>
              <a:t>dưa</a:t>
            </a:r>
            <a:endParaRPr lang="en-US" dirty="0"/>
          </a:p>
          <a:p>
            <a:pPr marL="0" indent="0">
              <a:buNone/>
            </a:pPr>
            <a:r>
              <a:rPr lang="en-US" dirty="0"/>
              <a:t>3. </a:t>
            </a:r>
            <a:r>
              <a:rPr lang="en-US" dirty="0" err="1"/>
              <a:t>Khoai</a:t>
            </a:r>
            <a:r>
              <a:rPr lang="en-US" dirty="0"/>
              <a:t> </a:t>
            </a:r>
            <a:r>
              <a:rPr lang="en-US" dirty="0" err="1"/>
              <a:t>mì</a:t>
            </a:r>
            <a:r>
              <a:rPr lang="en-US" dirty="0"/>
              <a:t>, </a:t>
            </a:r>
            <a:r>
              <a:rPr lang="en-US" dirty="0" err="1"/>
              <a:t>khoai</a:t>
            </a:r>
            <a:r>
              <a:rPr lang="en-US" dirty="0"/>
              <a:t> </a:t>
            </a:r>
            <a:r>
              <a:rPr lang="en-US" dirty="0" err="1"/>
              <a:t>lang</a:t>
            </a:r>
            <a:endParaRPr lang="en-US" dirty="0"/>
          </a:p>
        </p:txBody>
      </p:sp>
      <p:sp>
        <p:nvSpPr>
          <p:cNvPr id="4" name="Content Placeholder 3"/>
          <p:cNvSpPr>
            <a:spLocks noGrp="1"/>
          </p:cNvSpPr>
          <p:nvPr>
            <p:ph sz="half" idx="2"/>
          </p:nvPr>
        </p:nvSpPr>
        <p:spPr>
          <a:xfrm>
            <a:off x="4648200" y="1828800"/>
            <a:ext cx="4038600" cy="4525963"/>
          </a:xfrm>
        </p:spPr>
        <p:txBody>
          <a:bodyPr/>
          <a:lstStyle/>
          <a:p>
            <a:r>
              <a:rPr lang="en-US"/>
              <a:t>a. Phương pháp hái</a:t>
            </a:r>
          </a:p>
          <a:p>
            <a:r>
              <a:rPr lang="en-US"/>
              <a:t>b. Phương pháp nhổ, đào</a:t>
            </a:r>
          </a:p>
          <a:p>
            <a:r>
              <a:rPr lang="en-US"/>
              <a:t>c. Phương pháp cắt</a:t>
            </a:r>
          </a:p>
        </p:txBody>
      </p:sp>
      <p:sp>
        <p:nvSpPr>
          <p:cNvPr id="5" name="Rounded Rectangle 4"/>
          <p:cNvSpPr/>
          <p:nvPr/>
        </p:nvSpPr>
        <p:spPr>
          <a:xfrm>
            <a:off x="456565" y="3581400"/>
            <a:ext cx="3561715" cy="51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rgbClr val="FF0000"/>
                </a:solidFill>
              </a:rPr>
              <a:t>1c, 2a, 3b</a:t>
            </a:r>
          </a:p>
        </p:txBody>
      </p:sp>
      <p:sp>
        <p:nvSpPr>
          <p:cNvPr id="6" name="Rectangles 5"/>
          <p:cNvSpPr/>
          <p:nvPr/>
        </p:nvSpPr>
        <p:spPr>
          <a:xfrm>
            <a:off x="152401" y="4092575"/>
            <a:ext cx="8991600" cy="27654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2800" b="1" dirty="0">
                <a:solidFill>
                  <a:srgbClr val="FF0000"/>
                </a:solidFill>
              </a:rPr>
              <a:t>Do </a:t>
            </a:r>
            <a:r>
              <a:rPr lang="en-US" sz="2800" b="1" dirty="0" err="1">
                <a:solidFill>
                  <a:srgbClr val="FF0000"/>
                </a:solidFill>
              </a:rPr>
              <a:t>vị</a:t>
            </a:r>
            <a:r>
              <a:rPr lang="en-US" sz="2800" b="1" dirty="0">
                <a:solidFill>
                  <a:srgbClr val="FF0000"/>
                </a:solidFill>
              </a:rPr>
              <a:t> </a:t>
            </a:r>
            <a:r>
              <a:rPr lang="en-US" sz="2800" b="1" dirty="0" err="1">
                <a:solidFill>
                  <a:srgbClr val="FF0000"/>
                </a:solidFill>
              </a:rPr>
              <a:t>trí</a:t>
            </a:r>
            <a:r>
              <a:rPr lang="en-US" sz="2800" b="1" dirty="0">
                <a:solidFill>
                  <a:srgbClr val="FF0000"/>
                </a:solidFill>
              </a:rPr>
              <a:t> </a:t>
            </a:r>
            <a:r>
              <a:rPr lang="en-US" sz="2800" b="1" dirty="0" err="1">
                <a:solidFill>
                  <a:srgbClr val="FF0000"/>
                </a:solidFill>
              </a:rPr>
              <a:t>hình</a:t>
            </a:r>
            <a:r>
              <a:rPr lang="en-US" sz="2800" b="1" dirty="0">
                <a:solidFill>
                  <a:srgbClr val="FF0000"/>
                </a:solidFill>
              </a:rPr>
              <a:t> </a:t>
            </a:r>
            <a:r>
              <a:rPr lang="en-US" sz="2800" b="1" dirty="0" err="1">
                <a:solidFill>
                  <a:srgbClr val="FF0000"/>
                </a:solidFill>
              </a:rPr>
              <a:t>thành</a:t>
            </a:r>
            <a:r>
              <a:rPr lang="en-US" sz="2800" b="1" dirty="0">
                <a:solidFill>
                  <a:srgbClr val="FF0000"/>
                </a:solidFill>
              </a:rPr>
              <a:t> </a:t>
            </a:r>
            <a:r>
              <a:rPr lang="en-US" sz="2800" b="1" dirty="0" err="1">
                <a:solidFill>
                  <a:srgbClr val="FF0000"/>
                </a:solidFill>
              </a:rPr>
              <a:t>sản</a:t>
            </a:r>
            <a:r>
              <a:rPr lang="en-US" sz="2800" b="1" dirty="0">
                <a:solidFill>
                  <a:srgbClr val="FF0000"/>
                </a:solidFill>
              </a:rPr>
              <a:t> </a:t>
            </a:r>
            <a:r>
              <a:rPr lang="en-US" sz="2800" b="1" dirty="0" err="1">
                <a:solidFill>
                  <a:srgbClr val="FF0000"/>
                </a:solidFill>
              </a:rPr>
              <a:t>phẩm</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mỗi</a:t>
            </a:r>
            <a:r>
              <a:rPr lang="en-US" sz="2800" b="1" dirty="0">
                <a:solidFill>
                  <a:srgbClr val="FF0000"/>
                </a:solidFill>
              </a:rPr>
              <a:t> </a:t>
            </a:r>
            <a:r>
              <a:rPr lang="en-US" sz="2800" b="1" dirty="0" err="1">
                <a:solidFill>
                  <a:srgbClr val="FF0000"/>
                </a:solidFill>
              </a:rPr>
              <a:t>loại</a:t>
            </a:r>
            <a:r>
              <a:rPr lang="en-US" sz="2800" b="1" dirty="0">
                <a:solidFill>
                  <a:srgbClr val="FF0000"/>
                </a:solidFill>
              </a:rPr>
              <a:t> </a:t>
            </a:r>
            <a:r>
              <a:rPr lang="en-US" sz="2800" b="1" dirty="0" err="1">
                <a:solidFill>
                  <a:srgbClr val="FF0000"/>
                </a:solidFill>
              </a:rPr>
              <a:t>cây</a:t>
            </a:r>
            <a:r>
              <a:rPr lang="en-US" sz="2800" b="1" dirty="0">
                <a:solidFill>
                  <a:srgbClr val="FF0000"/>
                </a:solidFill>
              </a:rPr>
              <a:t> </a:t>
            </a:r>
            <a:r>
              <a:rPr lang="en-US" sz="2800" b="1" dirty="0" err="1">
                <a:solidFill>
                  <a:srgbClr val="FF0000"/>
                </a:solidFill>
              </a:rPr>
              <a:t>trồng</a:t>
            </a:r>
            <a:r>
              <a:rPr lang="en-US" sz="2800" b="1" dirty="0">
                <a:solidFill>
                  <a:srgbClr val="FF0000"/>
                </a:solidFill>
              </a:rPr>
              <a:t> </a:t>
            </a:r>
            <a:r>
              <a:rPr lang="en-US" sz="2800" b="1" dirty="0" err="1">
                <a:solidFill>
                  <a:srgbClr val="FF0000"/>
                </a:solidFill>
              </a:rPr>
              <a:t>khác</a:t>
            </a:r>
            <a:r>
              <a:rPr lang="en-US" sz="2800" b="1" dirty="0">
                <a:solidFill>
                  <a:srgbClr val="FF0000"/>
                </a:solidFill>
              </a:rPr>
              <a:t> </a:t>
            </a:r>
            <a:r>
              <a:rPr lang="en-US" sz="2800" b="1" dirty="0" err="1">
                <a:solidFill>
                  <a:srgbClr val="FF0000"/>
                </a:solidFill>
              </a:rPr>
              <a:t>nhau</a:t>
            </a:r>
            <a:r>
              <a:rPr lang="en-US" sz="2800" b="1" dirty="0">
                <a:solidFill>
                  <a:srgbClr val="FF0000"/>
                </a:solidFill>
              </a:rPr>
              <a:t> </a:t>
            </a:r>
            <a:r>
              <a:rPr lang="en-US" sz="2800" b="1" dirty="0" err="1">
                <a:solidFill>
                  <a:srgbClr val="FF0000"/>
                </a:solidFill>
              </a:rPr>
              <a:t>nên</a:t>
            </a:r>
            <a:r>
              <a:rPr lang="en-US" sz="2800" b="1" dirty="0">
                <a:solidFill>
                  <a:srgbClr val="FF0000"/>
                </a:solidFill>
              </a:rPr>
              <a:t> ta </a:t>
            </a:r>
            <a:r>
              <a:rPr lang="en-US" sz="2800" b="1" dirty="0" err="1">
                <a:solidFill>
                  <a:srgbClr val="FF0000"/>
                </a:solidFill>
              </a:rPr>
              <a:t>có</a:t>
            </a:r>
            <a:r>
              <a:rPr lang="en-US" sz="2800" b="1" dirty="0">
                <a:solidFill>
                  <a:srgbClr val="FF0000"/>
                </a:solidFill>
              </a:rPr>
              <a:t> </a:t>
            </a:r>
            <a:r>
              <a:rPr lang="en-US" sz="2800" b="1" dirty="0" err="1">
                <a:solidFill>
                  <a:srgbClr val="FF0000"/>
                </a:solidFill>
              </a:rPr>
              <a:t>phương</a:t>
            </a:r>
            <a:r>
              <a:rPr lang="en-US" sz="2800" b="1" dirty="0">
                <a:solidFill>
                  <a:srgbClr val="FF0000"/>
                </a:solidFill>
              </a:rPr>
              <a:t> </a:t>
            </a:r>
            <a:r>
              <a:rPr lang="en-US" sz="2800" b="1" dirty="0" err="1">
                <a:solidFill>
                  <a:srgbClr val="FF0000"/>
                </a:solidFill>
              </a:rPr>
              <a:t>pháp</a:t>
            </a:r>
            <a:r>
              <a:rPr lang="en-US" sz="2800" b="1" dirty="0">
                <a:solidFill>
                  <a:srgbClr val="FF0000"/>
                </a:solidFill>
              </a:rPr>
              <a:t> </a:t>
            </a:r>
            <a:r>
              <a:rPr lang="en-US" sz="2800" b="1" dirty="0" err="1">
                <a:solidFill>
                  <a:srgbClr val="FF0000"/>
                </a:solidFill>
              </a:rPr>
              <a:t>thu</a:t>
            </a:r>
            <a:r>
              <a:rPr lang="en-US" sz="2800" b="1" dirty="0">
                <a:solidFill>
                  <a:srgbClr val="FF0000"/>
                </a:solidFill>
              </a:rPr>
              <a:t> </a:t>
            </a:r>
            <a:r>
              <a:rPr lang="en-US" sz="2800" b="1" dirty="0" err="1">
                <a:solidFill>
                  <a:srgbClr val="FF0000"/>
                </a:solidFill>
              </a:rPr>
              <a:t>hoạch</a:t>
            </a:r>
            <a:r>
              <a:rPr lang="en-US" sz="2800" b="1" dirty="0">
                <a:solidFill>
                  <a:srgbClr val="FF0000"/>
                </a:solidFill>
              </a:rPr>
              <a:t> </a:t>
            </a:r>
            <a:r>
              <a:rPr lang="en-US" sz="2800" b="1" dirty="0" err="1">
                <a:solidFill>
                  <a:srgbClr val="FF0000"/>
                </a:solidFill>
              </a:rPr>
              <a:t>khác</a:t>
            </a:r>
            <a:r>
              <a:rPr lang="en-US" sz="2800" b="1" dirty="0">
                <a:solidFill>
                  <a:srgbClr val="FF0000"/>
                </a:solidFill>
              </a:rPr>
              <a:t> </a:t>
            </a:r>
            <a:r>
              <a:rPr lang="en-US" sz="2800" b="1" dirty="0" err="1">
                <a:solidFill>
                  <a:srgbClr val="FF0000"/>
                </a:solidFill>
              </a:rPr>
              <a:t>nhau</a:t>
            </a:r>
            <a:r>
              <a:rPr lang="en-US" sz="2800" b="1" dirty="0">
                <a:solidFill>
                  <a:srgbClr val="FF0000"/>
                </a:solidFill>
              </a:rPr>
              <a:t>.</a:t>
            </a:r>
          </a:p>
          <a:p>
            <a:pPr algn="l"/>
            <a:r>
              <a:rPr lang="en-US" sz="2800" b="1" i="1" dirty="0">
                <a:solidFill>
                  <a:schemeClr val="tx1"/>
                </a:solidFill>
              </a:rPr>
              <a:t>+ </a:t>
            </a:r>
            <a:r>
              <a:rPr lang="en-US" sz="2800" b="1" i="1" dirty="0" err="1">
                <a:solidFill>
                  <a:schemeClr val="tx1"/>
                </a:solidFill>
              </a:rPr>
              <a:t>Củ</a:t>
            </a:r>
            <a:r>
              <a:rPr lang="en-US" sz="2800" b="1" i="1" dirty="0">
                <a:solidFill>
                  <a:schemeClr val="tx1"/>
                </a:solidFill>
              </a:rPr>
              <a:t> --&gt; </a:t>
            </a:r>
            <a:r>
              <a:rPr lang="en-US" sz="2800" b="1" i="1" dirty="0" err="1">
                <a:solidFill>
                  <a:schemeClr val="tx1"/>
                </a:solidFill>
              </a:rPr>
              <a:t>dưới</a:t>
            </a:r>
            <a:r>
              <a:rPr lang="en-US" sz="2800" b="1" i="1" dirty="0">
                <a:solidFill>
                  <a:schemeClr val="tx1"/>
                </a:solidFill>
              </a:rPr>
              <a:t> </a:t>
            </a:r>
            <a:r>
              <a:rPr lang="en-US" sz="2800" b="1" i="1" dirty="0" err="1">
                <a:solidFill>
                  <a:schemeClr val="tx1"/>
                </a:solidFill>
              </a:rPr>
              <a:t>đất</a:t>
            </a:r>
            <a:endParaRPr lang="en-US" sz="2800" b="1" i="1" dirty="0">
              <a:solidFill>
                <a:schemeClr val="tx1"/>
              </a:solidFill>
            </a:endParaRPr>
          </a:p>
          <a:p>
            <a:pPr algn="l"/>
            <a:r>
              <a:rPr lang="en-US" sz="2800" b="1" i="1" dirty="0">
                <a:solidFill>
                  <a:schemeClr val="tx1"/>
                </a:solidFill>
              </a:rPr>
              <a:t>+ </a:t>
            </a:r>
            <a:r>
              <a:rPr lang="en-US" sz="2800" b="1" i="1" dirty="0" err="1">
                <a:solidFill>
                  <a:schemeClr val="tx1"/>
                </a:solidFill>
              </a:rPr>
              <a:t>Trái</a:t>
            </a:r>
            <a:r>
              <a:rPr lang="en-US" sz="2800" b="1" i="1" dirty="0">
                <a:solidFill>
                  <a:schemeClr val="tx1"/>
                </a:solidFill>
              </a:rPr>
              <a:t> --&gt; </a:t>
            </a:r>
            <a:r>
              <a:rPr lang="en-US" sz="2800" b="1" i="1" dirty="0" err="1">
                <a:solidFill>
                  <a:schemeClr val="tx1"/>
                </a:solidFill>
              </a:rPr>
              <a:t>cuống</a:t>
            </a:r>
            <a:r>
              <a:rPr lang="en-US" sz="2800" b="1" i="1" dirty="0">
                <a:solidFill>
                  <a:schemeClr val="tx1"/>
                </a:solidFill>
              </a:rPr>
              <a:t> </a:t>
            </a:r>
            <a:r>
              <a:rPr lang="en-US" sz="2800" b="1" i="1" dirty="0" err="1">
                <a:solidFill>
                  <a:schemeClr val="tx1"/>
                </a:solidFill>
              </a:rPr>
              <a:t>dài</a:t>
            </a:r>
            <a:r>
              <a:rPr lang="en-US" sz="2800" b="1" i="1" dirty="0">
                <a:solidFill>
                  <a:schemeClr val="tx1"/>
                </a:solidFill>
              </a:rPr>
              <a:t>, </a:t>
            </a:r>
            <a:r>
              <a:rPr lang="en-US" sz="2800" b="1" i="1" dirty="0" err="1">
                <a:solidFill>
                  <a:schemeClr val="tx1"/>
                </a:solidFill>
              </a:rPr>
              <a:t>ngắn</a:t>
            </a:r>
            <a:r>
              <a:rPr lang="en-US" sz="2800" b="1" i="1" dirty="0">
                <a:solidFill>
                  <a:schemeClr val="tx1"/>
                </a:solidFill>
              </a:rPr>
              <a:t>, </a:t>
            </a:r>
            <a:r>
              <a:rPr lang="en-US" sz="2800" b="1" i="1" dirty="0" err="1">
                <a:solidFill>
                  <a:schemeClr val="tx1"/>
                </a:solidFill>
              </a:rPr>
              <a:t>dạng</a:t>
            </a:r>
            <a:r>
              <a:rPr lang="en-US" sz="2800" b="1" i="1" dirty="0">
                <a:solidFill>
                  <a:schemeClr val="tx1"/>
                </a:solidFill>
              </a:rPr>
              <a:t> </a:t>
            </a:r>
            <a:r>
              <a:rPr lang="en-US" sz="2800" b="1" i="1" dirty="0" err="1">
                <a:solidFill>
                  <a:schemeClr val="tx1"/>
                </a:solidFill>
              </a:rPr>
              <a:t>chùm</a:t>
            </a:r>
            <a:r>
              <a:rPr lang="en-US" sz="2800" b="1" i="1" dirty="0">
                <a:solidFill>
                  <a:schemeClr val="tx1"/>
                </a:solidFill>
              </a:rPr>
              <a:t> hay </a:t>
            </a:r>
            <a:r>
              <a:rPr lang="en-US" sz="2800" b="1" i="1" dirty="0" err="1">
                <a:solidFill>
                  <a:schemeClr val="tx1"/>
                </a:solidFill>
              </a:rPr>
              <a:t>riêng</a:t>
            </a:r>
            <a:r>
              <a:rPr lang="en-US" sz="2800" b="1" i="1" dirty="0">
                <a:solidFill>
                  <a:schemeClr val="tx1"/>
                </a:solidFill>
              </a:rPr>
              <a:t> </a:t>
            </a:r>
            <a:r>
              <a:rPr lang="en-US" sz="2800" b="1" i="1" dirty="0" err="1">
                <a:solidFill>
                  <a:schemeClr val="tx1"/>
                </a:solidFill>
              </a:rPr>
              <a:t>biệt</a:t>
            </a:r>
            <a:endParaRPr lang="en-US" sz="2800" b="1" i="1" dirty="0">
              <a:solidFill>
                <a:schemeClr val="tx1"/>
              </a:solidFill>
            </a:endParaRPr>
          </a:p>
          <a:p>
            <a:pPr algn="l"/>
            <a:r>
              <a:rPr lang="en-US" sz="2800" b="1" i="1" dirty="0">
                <a:solidFill>
                  <a:schemeClr val="tx1"/>
                </a:solidFill>
              </a:rPr>
              <a:t>+ </a:t>
            </a:r>
            <a:r>
              <a:rPr lang="en-US" sz="2800" b="1" i="1" dirty="0" err="1">
                <a:solidFill>
                  <a:schemeClr val="tx1"/>
                </a:solidFill>
              </a:rPr>
              <a:t>Hoa</a:t>
            </a:r>
            <a:r>
              <a:rPr lang="en-US" sz="2800" b="1" i="1" dirty="0">
                <a:solidFill>
                  <a:schemeClr val="tx1"/>
                </a:solidFill>
              </a:rPr>
              <a:t>, </a:t>
            </a:r>
            <a:r>
              <a:rPr lang="en-US" sz="2800" b="1" i="1" dirty="0" err="1">
                <a:solidFill>
                  <a:schemeClr val="tx1"/>
                </a:solidFill>
              </a:rPr>
              <a:t>lá</a:t>
            </a:r>
            <a:r>
              <a:rPr lang="en-US" sz="2800" b="1" i="1" dirty="0">
                <a:solidFill>
                  <a:schemeClr val="tx1"/>
                </a:solidFill>
              </a:rPr>
              <a:t>, </a:t>
            </a:r>
            <a:r>
              <a:rPr lang="en-US" sz="2800" b="1" i="1" dirty="0" err="1">
                <a:solidFill>
                  <a:schemeClr val="tx1"/>
                </a:solidFill>
              </a:rPr>
              <a:t>hạt</a:t>
            </a:r>
            <a:r>
              <a:rPr lang="en-US" sz="2800" b="1" i="1" dirty="0">
                <a:solidFill>
                  <a:schemeClr val="tx1"/>
                </a:solidFill>
              </a:rPr>
              <a:t> --&gt; </a:t>
            </a:r>
            <a:r>
              <a:rPr lang="en-US" sz="2800" b="1" i="1" dirty="0" err="1">
                <a:solidFill>
                  <a:schemeClr val="tx1"/>
                </a:solidFill>
              </a:rPr>
              <a:t>cần</a:t>
            </a:r>
            <a:r>
              <a:rPr lang="en-US" sz="2800" b="1" i="1" dirty="0">
                <a:solidFill>
                  <a:schemeClr val="tx1"/>
                </a:solidFill>
              </a:rPr>
              <a:t> </a:t>
            </a:r>
            <a:r>
              <a:rPr lang="en-US" sz="2800" b="1" i="1" dirty="0" err="1">
                <a:solidFill>
                  <a:schemeClr val="tx1"/>
                </a:solidFill>
              </a:rPr>
              <a:t>dùng</a:t>
            </a:r>
            <a:r>
              <a:rPr lang="en-US" sz="2800" b="1" i="1" dirty="0">
                <a:solidFill>
                  <a:schemeClr val="tx1"/>
                </a:solidFill>
              </a:rPr>
              <a:t> </a:t>
            </a:r>
            <a:r>
              <a:rPr lang="en-US" sz="2800" b="1" i="1" dirty="0" err="1">
                <a:solidFill>
                  <a:schemeClr val="tx1"/>
                </a:solidFill>
              </a:rPr>
              <a:t>các</a:t>
            </a:r>
            <a:r>
              <a:rPr lang="en-US" sz="2800" b="1" i="1" dirty="0">
                <a:solidFill>
                  <a:schemeClr val="tx1"/>
                </a:solidFill>
              </a:rPr>
              <a:t> </a:t>
            </a:r>
            <a:r>
              <a:rPr lang="en-US" sz="2800" b="1" i="1" dirty="0" err="1">
                <a:solidFill>
                  <a:schemeClr val="tx1"/>
                </a:solidFill>
              </a:rPr>
              <a:t>bộ</a:t>
            </a:r>
            <a:r>
              <a:rPr lang="en-US" sz="2800" b="1" i="1" dirty="0">
                <a:solidFill>
                  <a:schemeClr val="tx1"/>
                </a:solidFill>
              </a:rPr>
              <a:t> </a:t>
            </a:r>
            <a:r>
              <a:rPr lang="en-US" sz="2800" b="1" i="1" dirty="0" err="1">
                <a:solidFill>
                  <a:schemeClr val="tx1"/>
                </a:solidFill>
              </a:rPr>
              <a:t>phận</a:t>
            </a:r>
            <a:r>
              <a:rPr lang="en-US" sz="2800" b="1" i="1" dirty="0">
                <a:solidFill>
                  <a:schemeClr val="tx1"/>
                </a:solidFill>
              </a:rPr>
              <a:t> </a:t>
            </a:r>
            <a:r>
              <a:rPr lang="en-US" sz="2800" b="1" i="1" dirty="0" err="1">
                <a:solidFill>
                  <a:schemeClr val="tx1"/>
                </a:solidFill>
              </a:rPr>
              <a:t>trên</a:t>
            </a:r>
            <a:r>
              <a:rPr lang="en-US" sz="2800" b="1" i="1" dirty="0">
                <a:solidFill>
                  <a:schemeClr val="tx1"/>
                </a:solidFill>
              </a:rPr>
              <a:t> </a:t>
            </a:r>
            <a:r>
              <a:rPr lang="en-US" sz="2800" b="1" i="1" dirty="0" err="1">
                <a:solidFill>
                  <a:schemeClr val="tx1"/>
                </a:solidFill>
              </a:rPr>
              <a:t>cây</a:t>
            </a:r>
            <a:r>
              <a:rPr lang="en-US" sz="2800" b="1" i="1" dirty="0">
                <a:solidFill>
                  <a:schemeClr val="tx1"/>
                </a:solidFill>
              </a:rPr>
              <a:t> </a:t>
            </a:r>
            <a:r>
              <a:rPr lang="en-US" sz="2800" b="1" i="1" dirty="0" err="1">
                <a:solidFill>
                  <a:schemeClr val="tx1"/>
                </a:solidFill>
              </a:rPr>
              <a:t>khác</a:t>
            </a:r>
            <a:r>
              <a:rPr lang="en-US" sz="2800" b="1" i="1" dirty="0">
                <a:solidFill>
                  <a:schemeClr val="tx1"/>
                </a:solidFill>
              </a:rPr>
              <a:t> </a:t>
            </a:r>
            <a:r>
              <a:rPr lang="en-US" sz="2800" b="1" i="1" dirty="0" err="1">
                <a:solidFill>
                  <a:schemeClr val="tx1"/>
                </a:solidFill>
              </a:rPr>
              <a:t>nhau</a:t>
            </a:r>
            <a:endParaRPr lang="en-US" sz="2800" b="1" i="1"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83"/>
            <a:ext cx="8229600" cy="1143000"/>
          </a:xfrm>
        </p:spPr>
        <p:txBody>
          <a:bodyPr>
            <a:normAutofit fontScale="90000"/>
          </a:bodyPr>
          <a:lstStyle/>
          <a:p>
            <a:pPr algn="l"/>
            <a:r>
              <a:rPr lang="en-US" sz="3555" b="1">
                <a:solidFill>
                  <a:srgbClr val="FF0000"/>
                </a:solidFill>
              </a:rPr>
              <a:t>Quy trình thu hoạch nông sản được thực hiện theo những bước cơ bản nào?</a:t>
            </a:r>
          </a:p>
        </p:txBody>
      </p:sp>
      <p:sp>
        <p:nvSpPr>
          <p:cNvPr id="3" name="Content Placeholder 2"/>
          <p:cNvSpPr>
            <a:spLocks noGrp="1"/>
          </p:cNvSpPr>
          <p:nvPr>
            <p:ph sz="half" idx="1"/>
          </p:nvPr>
        </p:nvSpPr>
        <p:spPr>
          <a:xfrm>
            <a:off x="457200" y="1600200"/>
            <a:ext cx="7706995" cy="4526280"/>
          </a:xfrm>
        </p:spPr>
        <p:txBody>
          <a:bodyPr/>
          <a:lstStyle/>
          <a:p>
            <a:pPr marL="0" indent="0">
              <a:buNone/>
            </a:pPr>
            <a:r>
              <a:rPr lang="en-US"/>
              <a:t>+ Bước 1: Kiểm tra sản phẩm cây trồng: cây trồng đạt kích thước, độ chín, độ tuổi,… tuỳ từng loại cây trồng.</a:t>
            </a:r>
          </a:p>
          <a:p>
            <a:pPr marL="0" indent="0">
              <a:buNone/>
            </a:pPr>
            <a:r>
              <a:rPr lang="en-US"/>
              <a:t>+  Bước  2:  Tiến  hành  thu  hoạch: đúng thời điểm, nhanh, hạn chế rơi vãi.</a:t>
            </a:r>
          </a:p>
          <a:p>
            <a:pPr marL="0" indent="0">
              <a:buNone/>
            </a:pPr>
            <a:r>
              <a:rPr lang="en-US"/>
              <a:t>*</a:t>
            </a:r>
            <a:r>
              <a:rPr lang="en-US" b="1" i="1"/>
              <a:t>Do đặc điểm cho sản phẩm của từng loại cây trồng và nhu cầu lấy sản mà có cách thu hoạch phù hợp.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dirty="0">
                <a:solidFill>
                  <a:srgbClr val="FF0000"/>
                </a:solidFill>
                <a:latin typeface="Arial" panose="020B0604020202020204" pitchFamily="34" charset="0"/>
                <a:cs typeface="Arial" panose="020B0604020202020204" pitchFamily="34" charset="0"/>
              </a:rPr>
              <a:t>LUYỆN TẬP</a:t>
            </a:r>
          </a:p>
        </p:txBody>
      </p:sp>
      <p:sp>
        <p:nvSpPr>
          <p:cNvPr id="3" name="Rectangle 2"/>
          <p:cNvSpPr/>
          <p:nvPr/>
        </p:nvSpPr>
        <p:spPr>
          <a:xfrm>
            <a:off x="152400" y="533400"/>
            <a:ext cx="8534400" cy="1569660"/>
          </a:xfrm>
          <a:prstGeom prst="rect">
            <a:avLst/>
          </a:prstGeom>
        </p:spPr>
        <p:txBody>
          <a:bodyPr wrap="square">
            <a:spAutoFit/>
          </a:bodyPr>
          <a:lstStyle/>
          <a:p>
            <a:r>
              <a:rPr lang="en-US" sz="2400" b="1" dirty="0">
                <a:solidFill>
                  <a:srgbClr val="0000FF"/>
                </a:solidFill>
                <a:latin typeface="Arial" panose="020B0604020202020204" pitchFamily="34" charset="0"/>
                <a:cs typeface="Arial" panose="020B0604020202020204" pitchFamily="34" charset="0"/>
              </a:rPr>
              <a:t>1. </a:t>
            </a:r>
            <a:r>
              <a:rPr lang="en-US" sz="2400" b="1" dirty="0" err="1">
                <a:solidFill>
                  <a:srgbClr val="0000FF"/>
                </a:solidFill>
                <a:latin typeface="Arial" panose="020B0604020202020204" pitchFamily="34" charset="0"/>
                <a:cs typeface="Arial" panose="020B0604020202020204" pitchFamily="34" charset="0"/>
              </a:rPr>
              <a:t>Hãy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kể</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tên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một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số</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loại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cây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trồng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được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gieo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trồng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vào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các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thời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vụ</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đó</a:t>
            </a:r>
            <a:r>
              <a:rPr lang="en-US" sz="2400" b="1" dirty="0">
                <a:solidFill>
                  <a:srgbClr val="0000FF"/>
                </a:solidFill>
                <a:latin typeface="Arial" panose="020B0604020202020204" pitchFamily="34" charset="0"/>
                <a:cs typeface="Arial" panose="020B0604020202020204" pitchFamily="34" charset="0"/>
              </a:rPr>
              <a:t>.</a:t>
            </a:r>
          </a:p>
          <a:p>
            <a:r>
              <a:rPr lang="en-US" sz="2400" b="1" dirty="0">
                <a:solidFill>
                  <a:srgbClr val="0000FF"/>
                </a:solidFill>
                <a:latin typeface="Arial" panose="020B0604020202020204" pitchFamily="34" charset="0"/>
                <a:cs typeface="Arial" panose="020B0604020202020204" pitchFamily="34" charset="0"/>
              </a:rPr>
              <a:t>2. </a:t>
            </a:r>
            <a:r>
              <a:rPr lang="en-US" sz="2400" b="1" dirty="0" err="1">
                <a:solidFill>
                  <a:srgbClr val="0000FF"/>
                </a:solidFill>
                <a:latin typeface="Arial" panose="020B0604020202020204" pitchFamily="34" charset="0"/>
                <a:cs typeface="Arial" panose="020B0604020202020204" pitchFamily="34" charset="0"/>
              </a:rPr>
              <a:t>Em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hãy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chọn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lựa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phương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thức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gieo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trồng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cho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các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loại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cây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sau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đây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lúa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mía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ngô</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sắn</a:t>
            </a:r>
            <a:r>
              <a:rPr lang="en-US" sz="2400" b="1" dirty="0">
                <a:solidFill>
                  <a:srgbClr val="0000FF"/>
                </a:solidFill>
                <a:latin typeface="Arial" panose="020B0604020202020204" pitchFamily="34" charset="0"/>
                <a:cs typeface="Arial" panose="020B0604020202020204" pitchFamily="34" charset="0"/>
              </a:rPr>
              <a:t>, cam, </a:t>
            </a:r>
            <a:r>
              <a:rPr lang="en-US" sz="2400" b="1" dirty="0" err="1">
                <a:solidFill>
                  <a:srgbClr val="0000FF"/>
                </a:solidFill>
                <a:latin typeface="Arial" panose="020B0604020202020204" pitchFamily="34" charset="0"/>
                <a:cs typeface="Arial" panose="020B0604020202020204" pitchFamily="34" charset="0"/>
              </a:rPr>
              <a:t>đỗ</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đậu</a:t>
            </a:r>
            <a:r>
              <a:rPr lang="en-US" sz="2400" b="1" dirty="0">
                <a:solidFill>
                  <a:srgbClr val="0000FF"/>
                </a:solidFill>
                <a:latin typeface="Arial" panose="020B0604020202020204" pitchFamily="34" charset="0"/>
                <a:cs typeface="Arial" panose="020B0604020202020204" pitchFamily="34" charset="0"/>
              </a:rPr>
              <a:t>), …</a:t>
            </a:r>
          </a:p>
        </p:txBody>
      </p:sp>
      <p:sp>
        <p:nvSpPr>
          <p:cNvPr id="4" name="Rectangle 3"/>
          <p:cNvSpPr/>
          <p:nvPr/>
        </p:nvSpPr>
        <p:spPr>
          <a:xfrm>
            <a:off x="0" y="2247244"/>
            <a:ext cx="9144000" cy="4678204"/>
          </a:xfrm>
          <a:prstGeom prst="rect">
            <a:avLst/>
          </a:prstGeom>
        </p:spPr>
        <p:txBody>
          <a:bodyPr wrap="square">
            <a:spAutoFit/>
          </a:bodyPr>
          <a:lstStyle/>
          <a:p>
            <a:pPr algn="just"/>
            <a:r>
              <a:rPr lang="vi-VN" sz="2800" dirty="0"/>
              <a:t>1. Một số loại cây trồng được gieo trồng vào thời vụ đó là:</a:t>
            </a:r>
          </a:p>
          <a:p>
            <a:pPr algn="just"/>
            <a:r>
              <a:rPr lang="vi-VN" sz="2800" dirty="0"/>
              <a:t>   + Vụ xuân hè: lúa, ngô, cây cà chua, dưa chuột, bầu mướp, …</a:t>
            </a:r>
          </a:p>
          <a:p>
            <a:pPr algn="just"/>
            <a:r>
              <a:rPr lang="vi-VN" sz="2800" dirty="0"/>
              <a:t>   + Vụ hè thu: cây ổi, cây vải, lúa, ngô, cà rốt</a:t>
            </a:r>
          </a:p>
          <a:p>
            <a:pPr algn="just"/>
            <a:r>
              <a:rPr lang="vi-VN" sz="2800" dirty="0"/>
              <a:t>   + Vụ đông xuân: ngô, khoai, su hào, súp lơ, cải bắp, …</a:t>
            </a:r>
          </a:p>
          <a:p>
            <a:pPr algn="just"/>
            <a:r>
              <a:rPr lang="vi-VN" sz="2800" dirty="0"/>
              <a:t>2. Trồng bằng hạt: lúa, đỗ..</a:t>
            </a:r>
          </a:p>
          <a:p>
            <a:pPr algn="just"/>
            <a:r>
              <a:rPr lang="vi-VN" sz="2800" dirty="0"/>
              <a:t>- Trồng bằng hom: mía, sắn..</a:t>
            </a:r>
          </a:p>
          <a:p>
            <a:pPr algn="just"/>
            <a:r>
              <a:rPr lang="vi-VN" sz="2800" dirty="0"/>
              <a:t>- Trồng bằng cây con: cam…</a:t>
            </a:r>
          </a:p>
          <a:p>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78925" cy="1143000"/>
          </a:xfrm>
        </p:spPr>
        <p:txBody>
          <a:bodyPr>
            <a:normAutofit fontScale="90000"/>
          </a:bodyPr>
          <a:lstStyle/>
          <a:p>
            <a:pPr algn="l"/>
            <a:r>
              <a:rPr lang="en-US" sz="3555">
                <a:solidFill>
                  <a:srgbClr val="FF0000"/>
                </a:solidFill>
              </a:rPr>
              <a:t>Hãy ghép các công việc a,b,c,d ở hình 3.8 cho phù hợp các các chú thích:</a:t>
            </a:r>
          </a:p>
        </p:txBody>
      </p:sp>
      <p:sp>
        <p:nvSpPr>
          <p:cNvPr id="4" name="Content Placeholder 3"/>
          <p:cNvSpPr>
            <a:spLocks noGrp="1"/>
          </p:cNvSpPr>
          <p:nvPr>
            <p:ph sz="half" idx="2"/>
          </p:nvPr>
        </p:nvSpPr>
        <p:spPr>
          <a:xfrm>
            <a:off x="5257800" y="1905000"/>
            <a:ext cx="4038600" cy="2929255"/>
          </a:xfrm>
        </p:spPr>
        <p:txBody>
          <a:bodyPr/>
          <a:lstStyle/>
          <a:p>
            <a:r>
              <a:rPr lang="en-US"/>
              <a:t>1. cày đất</a:t>
            </a:r>
          </a:p>
          <a:p>
            <a:r>
              <a:rPr lang="en-US"/>
              <a:t>2. vệ sinh đồng ruộng</a:t>
            </a:r>
          </a:p>
          <a:p>
            <a:r>
              <a:rPr lang="en-US"/>
              <a:t>3. lên luống</a:t>
            </a:r>
          </a:p>
          <a:p>
            <a:r>
              <a:rPr lang="en-US"/>
              <a:t>4. bón lót phân</a:t>
            </a:r>
          </a:p>
          <a:p>
            <a:endParaRPr lang="en-US"/>
          </a:p>
        </p:txBody>
      </p:sp>
      <p:pic>
        <p:nvPicPr>
          <p:cNvPr id="128" name="Picture 4"/>
          <p:cNvPicPr>
            <a:picLocks noGrp="1" noChangeAspect="1"/>
          </p:cNvPicPr>
          <p:nvPr>
            <p:ph sz="half" idx="1"/>
          </p:nvPr>
        </p:nvPicPr>
        <p:blipFill>
          <a:blip r:embed="rId2"/>
          <a:stretch>
            <a:fillRect/>
          </a:stretch>
        </p:blipFill>
        <p:spPr>
          <a:xfrm>
            <a:off x="152400" y="1524000"/>
            <a:ext cx="4823460" cy="422275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10" dirty="0">
                <a:solidFill>
                  <a:srgbClr val="FF0000"/>
                </a:solidFill>
              </a:rPr>
              <a:t>1.Chuẩn </a:t>
            </a:r>
            <a:r>
              <a:rPr lang="en-US" sz="3110" dirty="0" err="1">
                <a:solidFill>
                  <a:srgbClr val="FF0000"/>
                </a:solidFill>
              </a:rPr>
              <a:t>bị</a:t>
            </a:r>
            <a:r>
              <a:rPr lang="en-US" sz="3110" dirty="0">
                <a:solidFill>
                  <a:srgbClr val="FF0000"/>
                </a:solidFill>
              </a:rPr>
              <a:t> </a:t>
            </a:r>
            <a:r>
              <a:rPr lang="en-US" sz="3110" dirty="0" err="1">
                <a:solidFill>
                  <a:srgbClr val="FF0000"/>
                </a:solidFill>
              </a:rPr>
              <a:t>đất</a:t>
            </a:r>
            <a:r>
              <a:rPr lang="en-US" sz="3110" dirty="0">
                <a:solidFill>
                  <a:srgbClr val="FF0000"/>
                </a:solidFill>
              </a:rPr>
              <a:t> </a:t>
            </a:r>
            <a:r>
              <a:rPr lang="en-US" sz="3110" dirty="0" err="1">
                <a:solidFill>
                  <a:srgbClr val="FF0000"/>
                </a:solidFill>
              </a:rPr>
              <a:t>trồng</a:t>
            </a:r>
            <a:r>
              <a:rPr lang="en-US" sz="3110" dirty="0">
                <a:solidFill>
                  <a:srgbClr val="FF0000"/>
                </a:solidFill>
              </a:rPr>
              <a:t>:</a:t>
            </a:r>
            <a:br>
              <a:rPr lang="en-US" sz="3110" dirty="0">
                <a:solidFill>
                  <a:srgbClr val="FF0000"/>
                </a:solidFill>
              </a:rPr>
            </a:br>
            <a:r>
              <a:rPr lang="en-US" sz="3110" dirty="0">
                <a:solidFill>
                  <a:srgbClr val="FF0000"/>
                </a:solidFill>
              </a:rPr>
              <a:t>Quan </a:t>
            </a:r>
            <a:r>
              <a:rPr lang="en-US" sz="3110" dirty="0" err="1">
                <a:solidFill>
                  <a:srgbClr val="FF0000"/>
                </a:solidFill>
              </a:rPr>
              <a:t>sát</a:t>
            </a:r>
            <a:r>
              <a:rPr lang="en-US" sz="3110" dirty="0">
                <a:solidFill>
                  <a:srgbClr val="FF0000"/>
                </a:solidFill>
              </a:rPr>
              <a:t> </a:t>
            </a:r>
            <a:r>
              <a:rPr lang="en-US" sz="3110" dirty="0" err="1">
                <a:solidFill>
                  <a:srgbClr val="FF0000"/>
                </a:solidFill>
              </a:rPr>
              <a:t>hình</a:t>
            </a:r>
            <a:r>
              <a:rPr lang="en-US" sz="3110" dirty="0">
                <a:solidFill>
                  <a:srgbClr val="FF0000"/>
                </a:solidFill>
              </a:rPr>
              <a:t> 3.1 </a:t>
            </a:r>
            <a:r>
              <a:rPr lang="en-US" sz="3110" dirty="0" err="1">
                <a:solidFill>
                  <a:srgbClr val="FF0000"/>
                </a:solidFill>
              </a:rPr>
              <a:t>em</a:t>
            </a:r>
            <a:r>
              <a:rPr lang="en-US" sz="3110" dirty="0">
                <a:solidFill>
                  <a:srgbClr val="FF0000"/>
                </a:solidFill>
              </a:rPr>
              <a:t> </a:t>
            </a:r>
            <a:r>
              <a:rPr lang="en-US" sz="3110" dirty="0" err="1">
                <a:solidFill>
                  <a:srgbClr val="FF0000"/>
                </a:solidFill>
              </a:rPr>
              <a:t>hãy</a:t>
            </a:r>
            <a:r>
              <a:rPr lang="en-US" sz="3110" dirty="0">
                <a:solidFill>
                  <a:srgbClr val="FF0000"/>
                </a:solidFill>
              </a:rPr>
              <a:t> </a:t>
            </a:r>
            <a:r>
              <a:rPr lang="en-US" sz="3110" dirty="0" err="1">
                <a:solidFill>
                  <a:srgbClr val="FF0000"/>
                </a:solidFill>
              </a:rPr>
              <a:t>cho</a:t>
            </a:r>
            <a:r>
              <a:rPr lang="en-US" sz="3110" dirty="0">
                <a:solidFill>
                  <a:srgbClr val="FF0000"/>
                </a:solidFill>
              </a:rPr>
              <a:t> </a:t>
            </a:r>
            <a:r>
              <a:rPr lang="en-US" sz="3110" dirty="0" err="1">
                <a:solidFill>
                  <a:srgbClr val="FF0000"/>
                </a:solidFill>
              </a:rPr>
              <a:t>biết</a:t>
            </a:r>
            <a:r>
              <a:rPr lang="en-US" sz="3110" dirty="0">
                <a:solidFill>
                  <a:srgbClr val="FF0000"/>
                </a:solidFill>
              </a:rPr>
              <a:t> </a:t>
            </a:r>
            <a:r>
              <a:rPr lang="en-US" sz="3110" dirty="0" err="1">
                <a:solidFill>
                  <a:srgbClr val="FF0000"/>
                </a:solidFill>
              </a:rPr>
              <a:t>những</a:t>
            </a:r>
            <a:r>
              <a:rPr lang="en-US" sz="3110" dirty="0">
                <a:solidFill>
                  <a:srgbClr val="FF0000"/>
                </a:solidFill>
              </a:rPr>
              <a:t> </a:t>
            </a:r>
            <a:r>
              <a:rPr lang="en-US" sz="3110" dirty="0" err="1">
                <a:solidFill>
                  <a:srgbClr val="FF0000"/>
                </a:solidFill>
              </a:rPr>
              <a:t>công</a:t>
            </a:r>
            <a:r>
              <a:rPr lang="en-US" sz="3110" dirty="0">
                <a:solidFill>
                  <a:srgbClr val="FF0000"/>
                </a:solidFill>
              </a:rPr>
              <a:t> </a:t>
            </a:r>
            <a:r>
              <a:rPr lang="en-US" sz="3110" dirty="0" err="1">
                <a:solidFill>
                  <a:srgbClr val="FF0000"/>
                </a:solidFill>
              </a:rPr>
              <a:t>việc</a:t>
            </a:r>
            <a:r>
              <a:rPr lang="en-US" sz="3110" dirty="0">
                <a:solidFill>
                  <a:srgbClr val="FF0000"/>
                </a:solidFill>
              </a:rPr>
              <a:t> </a:t>
            </a:r>
            <a:r>
              <a:rPr lang="en-US" sz="3110" dirty="0" err="1">
                <a:solidFill>
                  <a:srgbClr val="FF0000"/>
                </a:solidFill>
              </a:rPr>
              <a:t>nào</a:t>
            </a:r>
            <a:r>
              <a:rPr lang="en-US" sz="3110" dirty="0">
                <a:solidFill>
                  <a:srgbClr val="FF0000"/>
                </a:solidFill>
              </a:rPr>
              <a:t> </a:t>
            </a:r>
            <a:r>
              <a:rPr lang="en-US" sz="3110" dirty="0" err="1">
                <a:solidFill>
                  <a:srgbClr val="FF0000"/>
                </a:solidFill>
              </a:rPr>
              <a:t>thuộc</a:t>
            </a:r>
            <a:r>
              <a:rPr lang="en-US" sz="3110" dirty="0">
                <a:solidFill>
                  <a:srgbClr val="FF0000"/>
                </a:solidFill>
              </a:rPr>
              <a:t> </a:t>
            </a:r>
            <a:r>
              <a:rPr lang="en-US" sz="3110" dirty="0" err="1">
                <a:solidFill>
                  <a:srgbClr val="FF0000"/>
                </a:solidFill>
              </a:rPr>
              <a:t>giai</a:t>
            </a:r>
            <a:r>
              <a:rPr lang="en-US" sz="3110" dirty="0">
                <a:solidFill>
                  <a:srgbClr val="FF0000"/>
                </a:solidFill>
              </a:rPr>
              <a:t> </a:t>
            </a:r>
            <a:r>
              <a:rPr lang="en-US" sz="3110" dirty="0" err="1">
                <a:solidFill>
                  <a:srgbClr val="FF0000"/>
                </a:solidFill>
              </a:rPr>
              <a:t>đoạn</a:t>
            </a:r>
            <a:r>
              <a:rPr lang="en-US" sz="3110" dirty="0">
                <a:solidFill>
                  <a:srgbClr val="FF0000"/>
                </a:solidFill>
              </a:rPr>
              <a:t> </a:t>
            </a:r>
            <a:r>
              <a:rPr lang="en-US" sz="3110" dirty="0" err="1">
                <a:solidFill>
                  <a:srgbClr val="FF0000"/>
                </a:solidFill>
              </a:rPr>
              <a:t>chuẩn</a:t>
            </a:r>
            <a:r>
              <a:rPr lang="en-US" sz="3110" dirty="0">
                <a:solidFill>
                  <a:srgbClr val="FF0000"/>
                </a:solidFill>
              </a:rPr>
              <a:t> </a:t>
            </a:r>
            <a:r>
              <a:rPr lang="en-US" sz="3110" dirty="0" err="1">
                <a:solidFill>
                  <a:srgbClr val="FF0000"/>
                </a:solidFill>
              </a:rPr>
              <a:t>bị</a:t>
            </a:r>
            <a:r>
              <a:rPr lang="en-US" sz="3110" dirty="0">
                <a:solidFill>
                  <a:srgbClr val="FF0000"/>
                </a:solidFill>
              </a:rPr>
              <a:t> </a:t>
            </a:r>
            <a:r>
              <a:rPr lang="en-US" sz="3110" dirty="0" err="1">
                <a:solidFill>
                  <a:srgbClr val="FF0000"/>
                </a:solidFill>
              </a:rPr>
              <a:t>đất</a:t>
            </a:r>
            <a:r>
              <a:rPr lang="en-US" sz="3110" dirty="0">
                <a:solidFill>
                  <a:srgbClr val="FF0000"/>
                </a:solidFill>
              </a:rPr>
              <a:t> </a:t>
            </a:r>
            <a:r>
              <a:rPr lang="en-US" sz="3110" dirty="0" err="1">
                <a:solidFill>
                  <a:srgbClr val="FF0000"/>
                </a:solidFill>
              </a:rPr>
              <a:t>trồng</a:t>
            </a:r>
            <a:endParaRPr lang="en-US" sz="3110" dirty="0">
              <a:solidFill>
                <a:srgbClr val="FF0000"/>
              </a:solidFill>
            </a:endParaRPr>
          </a:p>
        </p:txBody>
      </p:sp>
      <p:pic>
        <p:nvPicPr>
          <p:cNvPr id="125" name="Picture 1"/>
          <p:cNvPicPr>
            <a:picLocks noGrp="1" noChangeAspect="1"/>
          </p:cNvPicPr>
          <p:nvPr>
            <p:ph idx="1"/>
          </p:nvPr>
        </p:nvPicPr>
        <p:blipFill>
          <a:blip r:embed="rId2"/>
          <a:stretch>
            <a:fillRect/>
          </a:stretch>
        </p:blipFill>
        <p:spPr>
          <a:xfrm>
            <a:off x="533400" y="1828800"/>
            <a:ext cx="3971925" cy="2498725"/>
          </a:xfrm>
          <a:prstGeom prst="rect">
            <a:avLst/>
          </a:prstGeom>
          <a:noFill/>
          <a:ln w="9525">
            <a:noFill/>
          </a:ln>
        </p:spPr>
      </p:pic>
      <p:sp>
        <p:nvSpPr>
          <p:cNvPr id="4" name="Rectangles 3"/>
          <p:cNvSpPr/>
          <p:nvPr/>
        </p:nvSpPr>
        <p:spPr>
          <a:xfrm>
            <a:off x="5377815" y="3864610"/>
            <a:ext cx="3428365" cy="15913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 Xới đất bằng máy, cuốc, xẻng, bay...</a:t>
            </a:r>
          </a:p>
          <a:p>
            <a:pPr algn="ctr"/>
            <a:r>
              <a:rPr lang="en-US"/>
              <a:t>-Bón phân lót: thường dùng phân hữu cơ</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533400"/>
            <a:ext cx="8229600" cy="685800"/>
          </a:xfrm>
        </p:spPr>
        <p:txBody>
          <a:bodyPr>
            <a:normAutofit/>
          </a:bodyPr>
          <a:lstStyle/>
          <a:p>
            <a:r>
              <a:rPr lang="en-US" sz="2800" b="1" dirty="0">
                <a:solidFill>
                  <a:srgbClr val="FF0000"/>
                </a:solidFill>
                <a:latin typeface="Arial" panose="020B0604020202020204" pitchFamily="34" charset="0"/>
                <a:cs typeface="Arial" panose="020B0604020202020204" pitchFamily="34" charset="0"/>
              </a:rPr>
              <a:t>VẬN DỤNG</a:t>
            </a:r>
          </a:p>
        </p:txBody>
      </p:sp>
      <p:sp>
        <p:nvSpPr>
          <p:cNvPr id="6" name="Rectangle 5"/>
          <p:cNvSpPr/>
          <p:nvPr/>
        </p:nvSpPr>
        <p:spPr>
          <a:xfrm>
            <a:off x="-33867" y="1600200"/>
            <a:ext cx="9144000" cy="1569660"/>
          </a:xfrm>
          <a:prstGeom prst="rect">
            <a:avLst/>
          </a:prstGeom>
        </p:spPr>
        <p:txBody>
          <a:bodyPr wrap="square">
            <a:spAutoFit/>
          </a:bodyPr>
          <a:lstStyle/>
          <a:p>
            <a:pPr algn="just"/>
            <a:r>
              <a:rPr lang="en-US" sz="3200" b="1" dirty="0">
                <a:latin typeface="+mj-lt"/>
                <a:cs typeface="Arial" panose="020B0604020202020204" pitchFamily="34" charset="0"/>
              </a:rPr>
              <a:t>Ở </a:t>
            </a:r>
            <a:r>
              <a:rPr lang="en-US" sz="3200" b="1" dirty="0" err="1">
                <a:latin typeface="+mj-lt"/>
                <a:cs typeface="Arial" panose="020B0604020202020204" pitchFamily="34" charset="0"/>
              </a:rPr>
              <a:t>địa</a:t>
            </a:r>
            <a:r>
              <a:rPr lang="en-US" sz="3200" b="1" dirty="0">
                <a:latin typeface="+mj-lt"/>
                <a:cs typeface="Arial" panose="020B0604020202020204" pitchFamily="34" charset="0"/>
              </a:rPr>
              <a:t> </a:t>
            </a:r>
            <a:r>
              <a:rPr lang="en-US" sz="3200" b="1" dirty="0" err="1">
                <a:latin typeface="+mj-lt"/>
                <a:cs typeface="Arial" panose="020B0604020202020204" pitchFamily="34" charset="0"/>
              </a:rPr>
              <a:t>phương</a:t>
            </a:r>
            <a:r>
              <a:rPr lang="en-US" sz="3200" b="1" dirty="0">
                <a:latin typeface="+mj-lt"/>
                <a:cs typeface="Arial" panose="020B0604020202020204" pitchFamily="34" charset="0"/>
              </a:rPr>
              <a:t> </a:t>
            </a:r>
            <a:r>
              <a:rPr lang="en-US" sz="3200" b="1" dirty="0" err="1">
                <a:latin typeface="+mj-lt"/>
                <a:cs typeface="Arial" panose="020B0604020202020204" pitchFamily="34" charset="0"/>
              </a:rPr>
              <a:t>em</a:t>
            </a:r>
            <a:r>
              <a:rPr lang="en-US" sz="3200" b="1" dirty="0">
                <a:latin typeface="+mj-lt"/>
                <a:cs typeface="Arial" panose="020B0604020202020204" pitchFamily="34" charset="0"/>
              </a:rPr>
              <a:t> </a:t>
            </a:r>
            <a:r>
              <a:rPr lang="en-US" sz="3200" b="1" dirty="0" err="1">
                <a:latin typeface="+mj-lt"/>
                <a:cs typeface="Arial" panose="020B0604020202020204" pitchFamily="34" charset="0"/>
              </a:rPr>
              <a:t>có</a:t>
            </a:r>
            <a:r>
              <a:rPr lang="en-US" sz="3200" b="1" dirty="0">
                <a:latin typeface="+mj-lt"/>
                <a:cs typeface="Arial" panose="020B0604020202020204" pitchFamily="34" charset="0"/>
              </a:rPr>
              <a:t> </a:t>
            </a:r>
            <a:r>
              <a:rPr lang="en-US" sz="3200" b="1" dirty="0" err="1">
                <a:latin typeface="+mj-lt"/>
                <a:cs typeface="Arial" panose="020B0604020202020204" pitchFamily="34" charset="0"/>
              </a:rPr>
              <a:t>những</a:t>
            </a:r>
            <a:r>
              <a:rPr lang="en-US" sz="3200" b="1" dirty="0">
                <a:latin typeface="+mj-lt"/>
                <a:cs typeface="Arial" panose="020B0604020202020204" pitchFamily="34" charset="0"/>
              </a:rPr>
              <a:t> </a:t>
            </a:r>
            <a:r>
              <a:rPr lang="en-US" sz="3200" b="1" dirty="0" err="1">
                <a:latin typeface="+mj-lt"/>
                <a:cs typeface="Arial" panose="020B0604020202020204" pitchFamily="34" charset="0"/>
              </a:rPr>
              <a:t>phương</a:t>
            </a:r>
            <a:r>
              <a:rPr lang="en-US" sz="3200" b="1" dirty="0">
                <a:latin typeface="+mj-lt"/>
                <a:cs typeface="Arial" panose="020B0604020202020204" pitchFamily="34" charset="0"/>
              </a:rPr>
              <a:t> </a:t>
            </a:r>
            <a:r>
              <a:rPr lang="en-US" sz="3200" b="1" dirty="0" err="1">
                <a:latin typeface="+mj-lt"/>
                <a:cs typeface="Arial" panose="020B0604020202020204" pitchFamily="34" charset="0"/>
              </a:rPr>
              <a:t>pháp</a:t>
            </a:r>
            <a:r>
              <a:rPr lang="en-US" sz="3200" b="1" dirty="0">
                <a:latin typeface="+mj-lt"/>
                <a:cs typeface="Arial" panose="020B0604020202020204" pitchFamily="34" charset="0"/>
              </a:rPr>
              <a:t> </a:t>
            </a:r>
            <a:r>
              <a:rPr lang="en-US" sz="3200" b="1" dirty="0" err="1">
                <a:latin typeface="+mj-lt"/>
                <a:cs typeface="Arial" panose="020B0604020202020204" pitchFamily="34" charset="0"/>
              </a:rPr>
              <a:t>gieo</a:t>
            </a:r>
            <a:r>
              <a:rPr lang="en-US" sz="3200" b="1" dirty="0">
                <a:latin typeface="+mj-lt"/>
                <a:cs typeface="Arial" panose="020B0604020202020204" pitchFamily="34" charset="0"/>
              </a:rPr>
              <a:t> </a:t>
            </a:r>
            <a:r>
              <a:rPr lang="en-US" sz="3200" b="1" dirty="0" err="1">
                <a:latin typeface="+mj-lt"/>
                <a:cs typeface="Arial" panose="020B0604020202020204" pitchFamily="34" charset="0"/>
              </a:rPr>
              <a:t>trồng</a:t>
            </a:r>
            <a:r>
              <a:rPr lang="en-US" sz="3200" b="1" dirty="0">
                <a:latin typeface="+mj-lt"/>
                <a:cs typeface="Arial" panose="020B0604020202020204" pitchFamily="34" charset="0"/>
              </a:rPr>
              <a:t> </a:t>
            </a:r>
            <a:r>
              <a:rPr lang="en-US" sz="3200" b="1" dirty="0" err="1">
                <a:latin typeface="+mj-lt"/>
                <a:cs typeface="Arial" panose="020B0604020202020204" pitchFamily="34" charset="0"/>
              </a:rPr>
              <a:t>nào</a:t>
            </a:r>
            <a:endParaRPr lang="en-US" sz="3200" b="1" dirty="0">
              <a:latin typeface="+mj-lt"/>
              <a:cs typeface="Arial" panose="020B0604020202020204" pitchFamily="34" charset="0"/>
            </a:endParaRPr>
          </a:p>
          <a:p>
            <a:pPr algn="just"/>
            <a:r>
              <a:rPr lang="vi-VN" sz="3200" b="1" dirty="0">
                <a:latin typeface="+mj-lt"/>
              </a:rPr>
              <a:t>Ghi trên giấy A4. Giờ sau nộp </a:t>
            </a:r>
            <a:r>
              <a:rPr lang="en-US" sz="3200" b="1" dirty="0">
                <a:latin typeface="+mj-lt"/>
              </a:rPr>
              <a:t>GV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6200" y="0"/>
            <a:ext cx="4419600" cy="4191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latin typeface="Arial" panose="020B0604020202020204" pitchFamily="34" charset="0"/>
                <a:cs typeface="Arial" panose="020B0604020202020204" pitchFamily="34" charset="0"/>
              </a:rPr>
              <a:t>Quan sát Hình 3.2 và cho biết: nếu đất trồng không được chuẩn bị tốt thì vụ mùa sẽ bị ảnh hưởng như thế nào?</a:t>
            </a:r>
          </a:p>
        </p:txBody>
      </p:sp>
      <p:sp>
        <p:nvSpPr>
          <p:cNvPr id="2" name="Rectangle 1"/>
          <p:cNvSpPr/>
          <p:nvPr/>
        </p:nvSpPr>
        <p:spPr>
          <a:xfrm>
            <a:off x="381000" y="4876800"/>
            <a:ext cx="7696200" cy="1322070"/>
          </a:xfrm>
          <a:prstGeom prst="rect">
            <a:avLst/>
          </a:prstGeom>
        </p:spPr>
        <p:txBody>
          <a:bodyPr wrap="square">
            <a:spAutoFit/>
          </a:bodyPr>
          <a:lstStyle/>
          <a:p>
            <a:r>
              <a:rPr lang="en-US" altLang="vi-VN" sz="2000">
                <a:solidFill>
                  <a:srgbClr val="FF0000"/>
                </a:solidFill>
                <a:latin typeface="Arial" panose="020B0604020202020204" pitchFamily="34" charset="0"/>
                <a:cs typeface="Arial" panose="020B0604020202020204" pitchFamily="34" charset="0"/>
              </a:rPr>
              <a:t>Vụ mùa sẽ bị giảm sút về năng suất và chất lượng sản phẩm nguyên nhân là đất còn tồn đọng lại mầm móng sâu bệnh gây hại hoặc còn quá nhiều cây cỏ dại. Chúng cắn phá cây trồng hoặc cạnh tranh nước, ánh sáng, dinh dưỡng của cây trồng.</a:t>
            </a:r>
          </a:p>
        </p:txBody>
      </p:sp>
      <p:pic>
        <p:nvPicPr>
          <p:cNvPr id="3" name="Picture 3"/>
          <p:cNvPicPr>
            <a:picLocks noGrp="1" noChangeAspect="1"/>
          </p:cNvPicPr>
          <p:nvPr>
            <p:ph idx="1"/>
          </p:nvPr>
        </p:nvPicPr>
        <p:blipFill>
          <a:blip r:embed="rId2"/>
          <a:stretch>
            <a:fillRect/>
          </a:stretch>
        </p:blipFill>
        <p:spPr>
          <a:xfrm>
            <a:off x="4572000" y="1143000"/>
            <a:ext cx="4506595" cy="23952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014"/>
            <a:ext cx="8229600" cy="1143000"/>
          </a:xfrm>
        </p:spPr>
        <p:txBody>
          <a:bodyPr>
            <a:normAutofit fontScale="90000"/>
          </a:bodyPr>
          <a:lstStyle/>
          <a:p>
            <a:pPr algn="l"/>
            <a:r>
              <a:rPr lang="en-US" sz="3555" b="1" dirty="0" err="1">
                <a:solidFill>
                  <a:srgbClr val="FF0000"/>
                </a:solidFill>
              </a:rPr>
              <a:t>Vậy</a:t>
            </a:r>
            <a:r>
              <a:rPr lang="en-US" sz="3555" b="1" dirty="0">
                <a:solidFill>
                  <a:srgbClr val="FF0000"/>
                </a:solidFill>
              </a:rPr>
              <a:t> </a:t>
            </a:r>
            <a:r>
              <a:rPr lang="en-US" sz="3555" b="1" dirty="0" err="1">
                <a:solidFill>
                  <a:srgbClr val="FF0000"/>
                </a:solidFill>
              </a:rPr>
              <a:t>mục</a:t>
            </a:r>
            <a:r>
              <a:rPr lang="en-US" sz="3555" b="1" dirty="0">
                <a:solidFill>
                  <a:srgbClr val="FF0000"/>
                </a:solidFill>
              </a:rPr>
              <a:t> </a:t>
            </a:r>
            <a:r>
              <a:rPr lang="en-US" sz="3555" b="1" dirty="0" err="1">
                <a:solidFill>
                  <a:srgbClr val="FF0000"/>
                </a:solidFill>
              </a:rPr>
              <a:t>đích</a:t>
            </a:r>
            <a:r>
              <a:rPr lang="en-US" sz="3555" b="1" dirty="0">
                <a:solidFill>
                  <a:srgbClr val="FF0000"/>
                </a:solidFill>
              </a:rPr>
              <a:t> </a:t>
            </a:r>
            <a:r>
              <a:rPr lang="en-US" sz="3555" b="1" dirty="0" err="1">
                <a:solidFill>
                  <a:srgbClr val="FF0000"/>
                </a:solidFill>
              </a:rPr>
              <a:t>của</a:t>
            </a:r>
            <a:r>
              <a:rPr lang="en-US" sz="3555" b="1" dirty="0">
                <a:solidFill>
                  <a:srgbClr val="FF0000"/>
                </a:solidFill>
              </a:rPr>
              <a:t> </a:t>
            </a:r>
            <a:r>
              <a:rPr lang="en-US" sz="3555" b="1" dirty="0" err="1">
                <a:solidFill>
                  <a:srgbClr val="FF0000"/>
                </a:solidFill>
              </a:rPr>
              <a:t>việc</a:t>
            </a:r>
            <a:r>
              <a:rPr lang="en-US" sz="3555" b="1" dirty="0">
                <a:solidFill>
                  <a:srgbClr val="FF0000"/>
                </a:solidFill>
              </a:rPr>
              <a:t> </a:t>
            </a:r>
            <a:r>
              <a:rPr lang="en-US" sz="3555" b="1" dirty="0" err="1">
                <a:solidFill>
                  <a:srgbClr val="FF0000"/>
                </a:solidFill>
              </a:rPr>
              <a:t>chuẩn</a:t>
            </a:r>
            <a:r>
              <a:rPr lang="en-US" sz="3555" b="1" dirty="0">
                <a:solidFill>
                  <a:srgbClr val="FF0000"/>
                </a:solidFill>
              </a:rPr>
              <a:t> </a:t>
            </a:r>
            <a:r>
              <a:rPr lang="en-US" sz="3555" b="1" dirty="0" err="1">
                <a:solidFill>
                  <a:srgbClr val="FF0000"/>
                </a:solidFill>
              </a:rPr>
              <a:t>bị</a:t>
            </a:r>
            <a:r>
              <a:rPr lang="en-US" sz="3555" b="1" dirty="0">
                <a:solidFill>
                  <a:srgbClr val="FF0000"/>
                </a:solidFill>
              </a:rPr>
              <a:t> </a:t>
            </a:r>
            <a:r>
              <a:rPr lang="en-US" sz="3555" b="1" dirty="0" err="1">
                <a:solidFill>
                  <a:srgbClr val="FF0000"/>
                </a:solidFill>
              </a:rPr>
              <a:t>đất</a:t>
            </a:r>
            <a:r>
              <a:rPr lang="en-US" sz="3555" b="1" dirty="0">
                <a:solidFill>
                  <a:srgbClr val="FF0000"/>
                </a:solidFill>
              </a:rPr>
              <a:t> </a:t>
            </a:r>
            <a:r>
              <a:rPr lang="en-US" sz="3555" b="1" dirty="0" err="1">
                <a:solidFill>
                  <a:srgbClr val="FF0000"/>
                </a:solidFill>
              </a:rPr>
              <a:t>trước</a:t>
            </a:r>
            <a:r>
              <a:rPr lang="en-US" sz="3555" b="1" dirty="0">
                <a:solidFill>
                  <a:srgbClr val="FF0000"/>
                </a:solidFill>
              </a:rPr>
              <a:t> </a:t>
            </a:r>
            <a:r>
              <a:rPr lang="en-US" sz="3555" b="1" dirty="0" err="1">
                <a:solidFill>
                  <a:srgbClr val="FF0000"/>
                </a:solidFill>
              </a:rPr>
              <a:t>khi</a:t>
            </a:r>
            <a:r>
              <a:rPr lang="en-US" sz="3555" b="1" dirty="0">
                <a:solidFill>
                  <a:srgbClr val="FF0000"/>
                </a:solidFill>
              </a:rPr>
              <a:t> </a:t>
            </a:r>
            <a:r>
              <a:rPr lang="en-US" sz="3555" b="1" dirty="0" err="1">
                <a:solidFill>
                  <a:srgbClr val="FF0000"/>
                </a:solidFill>
              </a:rPr>
              <a:t>gieo</a:t>
            </a:r>
            <a:r>
              <a:rPr lang="en-US" sz="3555" b="1" dirty="0">
                <a:solidFill>
                  <a:srgbClr val="FF0000"/>
                </a:solidFill>
              </a:rPr>
              <a:t> </a:t>
            </a:r>
            <a:r>
              <a:rPr lang="en-US" sz="3555" b="1" dirty="0" err="1">
                <a:solidFill>
                  <a:srgbClr val="FF0000"/>
                </a:solidFill>
              </a:rPr>
              <a:t>trồng</a:t>
            </a:r>
            <a:r>
              <a:rPr lang="en-US" sz="3555" b="1" dirty="0">
                <a:solidFill>
                  <a:srgbClr val="FF0000"/>
                </a:solidFill>
              </a:rPr>
              <a:t> </a:t>
            </a:r>
            <a:r>
              <a:rPr lang="en-US" sz="3555" b="1" dirty="0" err="1">
                <a:solidFill>
                  <a:srgbClr val="FF0000"/>
                </a:solidFill>
              </a:rPr>
              <a:t>là</a:t>
            </a:r>
            <a:r>
              <a:rPr lang="en-US" sz="3555" b="1" dirty="0">
                <a:solidFill>
                  <a:srgbClr val="FF0000"/>
                </a:solidFill>
              </a:rPr>
              <a:t> </a:t>
            </a:r>
            <a:r>
              <a:rPr lang="en-US" sz="3555" b="1" dirty="0" err="1">
                <a:solidFill>
                  <a:srgbClr val="FF0000"/>
                </a:solidFill>
              </a:rPr>
              <a:t>gì</a:t>
            </a:r>
            <a:r>
              <a:rPr lang="en-US" sz="3555" b="1" dirty="0">
                <a:solidFill>
                  <a:srgbClr val="FF0000"/>
                </a:solidFill>
              </a:rPr>
              <a:t>?</a:t>
            </a:r>
          </a:p>
        </p:txBody>
      </p:sp>
      <p:sp>
        <p:nvSpPr>
          <p:cNvPr id="3" name="Content Placeholder 2"/>
          <p:cNvSpPr>
            <a:spLocks noGrp="1"/>
          </p:cNvSpPr>
          <p:nvPr>
            <p:ph sz="half" idx="1"/>
          </p:nvPr>
        </p:nvSpPr>
        <p:spPr>
          <a:xfrm>
            <a:off x="381000" y="2286000"/>
            <a:ext cx="4038600" cy="4297363"/>
          </a:xfrm>
        </p:spPr>
        <p:txBody>
          <a:bodyPr>
            <a:normAutofit/>
          </a:bodyPr>
          <a:lstStyle/>
          <a:p>
            <a:pPr algn="just"/>
            <a:r>
              <a:rPr lang="en-US" sz="3000" dirty="0" err="1"/>
              <a:t>Làm</a:t>
            </a:r>
            <a:r>
              <a:rPr lang="en-US" sz="3000" dirty="0"/>
              <a:t> </a:t>
            </a:r>
            <a:r>
              <a:rPr lang="en-US" sz="3000" dirty="0" err="1"/>
              <a:t>đất</a:t>
            </a:r>
            <a:r>
              <a:rPr lang="en-US" sz="3000" dirty="0"/>
              <a:t> </a:t>
            </a:r>
            <a:r>
              <a:rPr lang="en-US" sz="3000" dirty="0" err="1"/>
              <a:t>trở</a:t>
            </a:r>
            <a:r>
              <a:rPr lang="en-US" sz="3000" dirty="0"/>
              <a:t> </a:t>
            </a:r>
            <a:r>
              <a:rPr lang="en-US" sz="3000" dirty="0" err="1"/>
              <a:t>nên</a:t>
            </a:r>
            <a:r>
              <a:rPr lang="en-US" sz="3000" dirty="0"/>
              <a:t> </a:t>
            </a:r>
            <a:r>
              <a:rPr lang="en-US" sz="3000" dirty="0" err="1"/>
              <a:t>tơi</a:t>
            </a:r>
            <a:r>
              <a:rPr lang="en-US" sz="3000" dirty="0"/>
              <a:t> </a:t>
            </a:r>
            <a:r>
              <a:rPr lang="en-US" sz="3000" dirty="0" err="1"/>
              <a:t>xốp</a:t>
            </a:r>
            <a:r>
              <a:rPr lang="en-US" sz="3000" dirty="0"/>
              <a:t>, </a:t>
            </a:r>
            <a:r>
              <a:rPr lang="en-US" sz="3000" dirty="0" err="1"/>
              <a:t>đủ</a:t>
            </a:r>
            <a:r>
              <a:rPr lang="en-US" sz="3000" dirty="0"/>
              <a:t> </a:t>
            </a:r>
            <a:r>
              <a:rPr lang="en-US" sz="3000" dirty="0" err="1"/>
              <a:t>ẩm</a:t>
            </a:r>
            <a:r>
              <a:rPr lang="en-US" sz="3000" dirty="0"/>
              <a:t> </a:t>
            </a:r>
            <a:r>
              <a:rPr lang="en-US" sz="3000" dirty="0" err="1"/>
              <a:t>và</a:t>
            </a:r>
            <a:r>
              <a:rPr lang="en-US" sz="3000" dirty="0"/>
              <a:t> </a:t>
            </a:r>
            <a:r>
              <a:rPr lang="en-US" sz="3000" dirty="0" err="1"/>
              <a:t>dinh</a:t>
            </a:r>
            <a:r>
              <a:rPr lang="en-US" sz="3000" dirty="0"/>
              <a:t> </a:t>
            </a:r>
            <a:r>
              <a:rPr lang="en-US" sz="3000" dirty="0" err="1"/>
              <a:t>dưỡng</a:t>
            </a:r>
            <a:endParaRPr lang="en-US" sz="3000" dirty="0"/>
          </a:p>
          <a:p>
            <a:pPr algn="just"/>
            <a:r>
              <a:rPr lang="en-US" sz="3000" dirty="0" err="1"/>
              <a:t>Loại</a:t>
            </a:r>
            <a:r>
              <a:rPr lang="en-US" sz="3000" dirty="0"/>
              <a:t> </a:t>
            </a:r>
            <a:r>
              <a:rPr lang="en-US" sz="3000" dirty="0" err="1"/>
              <a:t>bỏ</a:t>
            </a:r>
            <a:r>
              <a:rPr lang="en-US" sz="3000" dirty="0"/>
              <a:t> </a:t>
            </a:r>
            <a:r>
              <a:rPr lang="en-US" sz="3000" dirty="0" err="1"/>
              <a:t>các</a:t>
            </a:r>
            <a:r>
              <a:rPr lang="en-US" sz="3000" dirty="0"/>
              <a:t> </a:t>
            </a:r>
            <a:r>
              <a:rPr lang="en-US" sz="3000" dirty="0" err="1"/>
              <a:t>chất</a:t>
            </a:r>
            <a:r>
              <a:rPr lang="en-US" sz="3000" dirty="0"/>
              <a:t> </a:t>
            </a:r>
            <a:r>
              <a:rPr lang="en-US" sz="3000" dirty="0" err="1"/>
              <a:t>độc</a:t>
            </a:r>
            <a:r>
              <a:rPr lang="en-US" sz="3000" dirty="0"/>
              <a:t> </a:t>
            </a:r>
            <a:r>
              <a:rPr lang="en-US" sz="3000" dirty="0" err="1"/>
              <a:t>hại</a:t>
            </a:r>
            <a:r>
              <a:rPr lang="en-US" sz="3000" dirty="0"/>
              <a:t>, </a:t>
            </a:r>
            <a:r>
              <a:rPr lang="en-US" sz="3000" dirty="0" err="1"/>
              <a:t>cỏ</a:t>
            </a:r>
            <a:r>
              <a:rPr lang="en-US" sz="3000" dirty="0"/>
              <a:t> </a:t>
            </a:r>
            <a:r>
              <a:rPr lang="en-US" sz="3000" dirty="0" err="1"/>
              <a:t>dại</a:t>
            </a:r>
            <a:r>
              <a:rPr lang="en-US" sz="3000" dirty="0"/>
              <a:t> </a:t>
            </a:r>
            <a:r>
              <a:rPr lang="en-US" sz="3000" dirty="0" err="1"/>
              <a:t>và</a:t>
            </a:r>
            <a:r>
              <a:rPr lang="en-US" sz="3000" dirty="0"/>
              <a:t> </a:t>
            </a:r>
            <a:r>
              <a:rPr lang="en-US" sz="3000" dirty="0" err="1"/>
              <a:t>mầm</a:t>
            </a:r>
            <a:r>
              <a:rPr lang="en-US" sz="3000" dirty="0"/>
              <a:t> </a:t>
            </a:r>
            <a:r>
              <a:rPr lang="en-US" sz="3000" dirty="0" err="1"/>
              <a:t>mống</a:t>
            </a:r>
            <a:r>
              <a:rPr lang="en-US" sz="3000" dirty="0"/>
              <a:t> </a:t>
            </a:r>
            <a:r>
              <a:rPr lang="en-US" sz="3000" dirty="0" err="1"/>
              <a:t>sâu</a:t>
            </a:r>
            <a:r>
              <a:rPr lang="en-US" sz="3000" dirty="0"/>
              <a:t> </a:t>
            </a:r>
            <a:r>
              <a:rPr lang="en-US" sz="3000" dirty="0" err="1"/>
              <a:t>bệnh</a:t>
            </a:r>
            <a:r>
              <a:rPr lang="en-US" sz="3000" dirty="0"/>
              <a:t> </a:t>
            </a:r>
            <a:r>
              <a:rPr lang="en-US" sz="3000" dirty="0" err="1"/>
              <a:t>gây</a:t>
            </a:r>
            <a:r>
              <a:rPr lang="en-US" sz="3000" dirty="0"/>
              <a:t> </a:t>
            </a:r>
            <a:r>
              <a:rPr lang="en-US" sz="3000" dirty="0" err="1"/>
              <a:t>hại</a:t>
            </a:r>
            <a:r>
              <a:rPr lang="en-US" sz="3000" dirty="0"/>
              <a:t> </a:t>
            </a:r>
            <a:r>
              <a:rPr lang="en-US" sz="3000" dirty="0" err="1"/>
              <a:t>cho</a:t>
            </a:r>
            <a:r>
              <a:rPr lang="en-US" sz="3000" dirty="0"/>
              <a:t> </a:t>
            </a:r>
            <a:r>
              <a:rPr lang="en-US" sz="3000" dirty="0" err="1"/>
              <a:t>cây</a:t>
            </a:r>
            <a:r>
              <a:rPr lang="en-US" sz="3000" dirty="0"/>
              <a:t> </a:t>
            </a:r>
            <a:r>
              <a:rPr lang="en-US" sz="3000" dirty="0" err="1"/>
              <a:t>trồng</a:t>
            </a:r>
            <a:r>
              <a:rPr lang="en-US" sz="3000" dirty="0"/>
              <a:t>.</a:t>
            </a:r>
          </a:p>
        </p:txBody>
      </p:sp>
      <p:pic>
        <p:nvPicPr>
          <p:cNvPr id="4" name="Content Placeholder 3" descr="pngtree-kid-planting-tree-png-image_4123529"/>
          <p:cNvPicPr>
            <a:picLocks noGrp="1" noChangeAspect="1"/>
          </p:cNvPicPr>
          <p:nvPr>
            <p:ph sz="half" idx="2"/>
          </p:nvPr>
        </p:nvPicPr>
        <p:blipFill>
          <a:blip r:embed="rId2"/>
          <a:stretch>
            <a:fillRect/>
          </a:stretch>
        </p:blipFill>
        <p:spPr>
          <a:xfrm>
            <a:off x="4648200" y="1844040"/>
            <a:ext cx="4038600" cy="4038600"/>
          </a:xfrm>
          <a:prstGeom prst="rect">
            <a:avLst/>
          </a:prstGeom>
        </p:spPr>
      </p:pic>
      <p:sp>
        <p:nvSpPr>
          <p:cNvPr id="5" name="TextBox 4">
            <a:extLst>
              <a:ext uri="{FF2B5EF4-FFF2-40B4-BE49-F238E27FC236}">
                <a16:creationId xmlns:a16="http://schemas.microsoft.com/office/drawing/2014/main" id="{0BEC3C4D-2748-42CB-B0ED-510B3AB30D59}"/>
              </a:ext>
            </a:extLst>
          </p:cNvPr>
          <p:cNvSpPr txBox="1"/>
          <p:nvPr/>
        </p:nvSpPr>
        <p:spPr>
          <a:xfrm>
            <a:off x="533400" y="1343361"/>
            <a:ext cx="2667000" cy="523220"/>
          </a:xfrm>
          <a:prstGeom prst="rect">
            <a:avLst/>
          </a:prstGeom>
          <a:noFill/>
        </p:spPr>
        <p:txBody>
          <a:bodyPr wrap="square" rtlCol="0">
            <a:spAutoFit/>
          </a:bodyPr>
          <a:lstStyle/>
          <a:p>
            <a:r>
              <a:rPr lang="en-US" sz="2800" b="1" dirty="0">
                <a:solidFill>
                  <a:schemeClr val="accent1">
                    <a:lumMod val="50000"/>
                  </a:schemeClr>
                </a:solidFill>
                <a:latin typeface="Cambria" panose="02040503050406030204" pitchFamily="18" charset="0"/>
                <a:ea typeface="Cambria" panose="02040503050406030204" pitchFamily="18" charset="0"/>
              </a:rPr>
              <a:t>1.1. </a:t>
            </a:r>
            <a:r>
              <a:rPr lang="en-US" sz="2800" b="1" dirty="0" err="1">
                <a:solidFill>
                  <a:schemeClr val="accent1">
                    <a:lumMod val="50000"/>
                  </a:schemeClr>
                </a:solidFill>
                <a:latin typeface="Cambria" panose="02040503050406030204" pitchFamily="18" charset="0"/>
                <a:ea typeface="Cambria" panose="02040503050406030204" pitchFamily="18" charset="0"/>
              </a:rPr>
              <a:t>Mục</a:t>
            </a:r>
            <a:r>
              <a:rPr lang="en-US" sz="2800" b="1" dirty="0">
                <a:solidFill>
                  <a:schemeClr val="accent1">
                    <a:lumMod val="50000"/>
                  </a:schemeClr>
                </a:solidFill>
                <a:latin typeface="Cambria" panose="02040503050406030204" pitchFamily="18" charset="0"/>
                <a:ea typeface="Cambria" panose="02040503050406030204" pitchFamily="18" charset="0"/>
              </a:rPr>
              <a:t> </a:t>
            </a:r>
            <a:r>
              <a:rPr lang="en-US" sz="2800" b="1" dirty="0" err="1">
                <a:solidFill>
                  <a:schemeClr val="accent1">
                    <a:lumMod val="50000"/>
                  </a:schemeClr>
                </a:solidFill>
                <a:latin typeface="Cambria" panose="02040503050406030204" pitchFamily="18" charset="0"/>
                <a:ea typeface="Cambria" panose="02040503050406030204" pitchFamily="18" charset="0"/>
              </a:rPr>
              <a:t>đích</a:t>
            </a:r>
            <a:r>
              <a:rPr lang="en-US" sz="2800" b="1" dirty="0">
                <a:solidFill>
                  <a:schemeClr val="accent1">
                    <a:lumMod val="50000"/>
                  </a:schemeClr>
                </a:solidFill>
                <a:latin typeface="Cambria" panose="02040503050406030204" pitchFamily="18" charset="0"/>
                <a:ea typeface="Cambria" panose="02040503050406030204" pitchFamily="18"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84162"/>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PHIẾU HỌC TẬP </a:t>
            </a:r>
            <a:r>
              <a:rPr lang="en-US" sz="2400" b="1">
                <a:solidFill>
                  <a:srgbClr val="FF0000"/>
                </a:solidFill>
                <a:latin typeface="Arial" panose="020B0604020202020204" pitchFamily="34" charset="0"/>
                <a:ea typeface="Times New Roman" panose="02020603050405020304" pitchFamily="18" charset="0"/>
                <a:cs typeface="Arial" panose="020B0604020202020204" pitchFamily="34" charset="0"/>
              </a:rPr>
              <a:t>1</a:t>
            </a:r>
            <a:endPar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449843" y="384478"/>
            <a:ext cx="8488344" cy="1569660"/>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1.Vì sao làm đất trước khi gieo trồng lại có lợi cho cây trồng?</a:t>
            </a:r>
            <a:br>
              <a:rPr lang="en-US" sz="2400" b="1">
                <a:solidFill>
                  <a:srgbClr val="0000FF"/>
                </a:solidFill>
                <a:latin typeface="Arial" panose="020B0604020202020204" pitchFamily="34" charset="0"/>
                <a:cs typeface="Arial" panose="020B0604020202020204" pitchFamily="34" charset="0"/>
              </a:rPr>
            </a:br>
            <a:r>
              <a:rPr lang="en-US" sz="2400" b="1">
                <a:solidFill>
                  <a:srgbClr val="0000FF"/>
                </a:solidFill>
                <a:latin typeface="Arial" panose="020B0604020202020204" pitchFamily="34" charset="0"/>
                <a:cs typeface="Arial" panose="020B0604020202020204" pitchFamily="34" charset="0"/>
              </a:rPr>
              <a:t>2. Hãy nhận xét sự thay đổi hình dạng của đất trong Hình 2.3.</a:t>
            </a:r>
          </a:p>
        </p:txBody>
      </p:sp>
      <p:pic>
        <p:nvPicPr>
          <p:cNvPr id="3" name="Picture 2" descr="C:\Users\USER\Desktop\screenshot-2022-06-28-154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24" y="1828800"/>
            <a:ext cx="8229600" cy="39689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5724" y="5854620"/>
            <a:ext cx="8347276" cy="830997"/>
          </a:xfrm>
          <a:prstGeom prst="rect">
            <a:avLst/>
          </a:prstGeom>
        </p:spPr>
        <p:txBody>
          <a:bodyPr wrap="square">
            <a:spAutoFit/>
          </a:bodyPr>
          <a:lstStyle/>
          <a:p>
            <a:r>
              <a:rPr lang="vi-VN" sz="2400" b="1">
                <a:solidFill>
                  <a:srgbClr val="0000FF"/>
                </a:solidFill>
              </a:rPr>
              <a:t>3. Có thể sử dụng những công cụ nào để làm đất?</a:t>
            </a:r>
          </a:p>
          <a:p>
            <a:r>
              <a:rPr lang="vi-VN" sz="2400" b="1">
                <a:solidFill>
                  <a:srgbClr val="0000FF"/>
                </a:solidFill>
              </a:rPr>
              <a:t>4.Vì sao cần bón lót trước khi gieo trồng?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4841" y="0"/>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PHIẾU HỌC TẬP </a:t>
            </a:r>
            <a:r>
              <a:rPr lang="en-US" sz="2400" b="1">
                <a:solidFill>
                  <a:srgbClr val="FF0000"/>
                </a:solidFill>
                <a:latin typeface="Arial" panose="020B0604020202020204" pitchFamily="34" charset="0"/>
                <a:ea typeface="Times New Roman" panose="02020603050405020304" pitchFamily="18" charset="0"/>
                <a:cs typeface="Arial" panose="020B0604020202020204" pitchFamily="34" charset="0"/>
              </a:rPr>
              <a:t>1</a:t>
            </a:r>
            <a:endPar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3" name="Rectangle 2"/>
          <p:cNvSpPr/>
          <p:nvPr/>
        </p:nvSpPr>
        <p:spPr>
          <a:xfrm>
            <a:off x="342899" y="647514"/>
            <a:ext cx="8595287" cy="461665"/>
          </a:xfrm>
          <a:prstGeom prst="rect">
            <a:avLst/>
          </a:prstGeom>
        </p:spPr>
        <p:txBody>
          <a:bodyPr wrap="square">
            <a:spAutoFit/>
          </a:bodyPr>
          <a:lstStyle/>
          <a:p>
            <a:r>
              <a:rPr lang="vi-VN" sz="2400" b="1">
                <a:solidFill>
                  <a:srgbClr val="000099"/>
                </a:solidFill>
              </a:rPr>
              <a:t> </a:t>
            </a:r>
          </a:p>
        </p:txBody>
      </p:sp>
      <p:sp>
        <p:nvSpPr>
          <p:cNvPr id="5" name="Rectangle 4"/>
          <p:cNvSpPr/>
          <p:nvPr/>
        </p:nvSpPr>
        <p:spPr>
          <a:xfrm>
            <a:off x="228600" y="566678"/>
            <a:ext cx="8458200" cy="5909310"/>
          </a:xfrm>
          <a:prstGeom prst="rect">
            <a:avLst/>
          </a:prstGeom>
        </p:spPr>
        <p:txBody>
          <a:bodyPr wrap="square">
            <a:spAutoFit/>
          </a:bodyPr>
          <a:lstStyle/>
          <a:p>
            <a:pPr algn="just"/>
            <a:r>
              <a:rPr lang="en-US" sz="2400" dirty="0">
                <a:latin typeface="Arial" panose="020B0604020202020204" pitchFamily="34" charset="0"/>
                <a:cs typeface="Arial" panose="020B0604020202020204" pitchFamily="34" charset="0"/>
              </a:rPr>
              <a:t>1.</a:t>
            </a:r>
            <a:r>
              <a:rPr lang="vi-VN" sz="2400" dirty="0">
                <a:latin typeface="Arial" panose="020B0604020202020204" pitchFamily="34" charset="0"/>
                <a:cs typeface="Arial" panose="020B0604020202020204" pitchFamily="34" charset="0"/>
              </a:rPr>
              <a:t>Làm đất trước khi gieo trồng có lợi cho cây trồng. Vì làm đất giúp cho đất tơi xốp, khả năng giữ nước, chất dinh dưỡng, đồng thời diệt cỏ dại và mầm mống sâu bệnh, tạo điều kiện cho cây sinh trưởng, phát triển tốt.</a:t>
            </a:r>
            <a:br>
              <a:rPr lang="vi-VN"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2.</a:t>
            </a:r>
            <a:r>
              <a:rPr lang="vi-VN" sz="2400" b="1"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 Hình dạng đất thay đổi:</a:t>
            </a:r>
          </a:p>
          <a:p>
            <a:pPr algn="just"/>
            <a:r>
              <a:rPr lang="vi-VN" sz="2400" b="1" dirty="0">
                <a:latin typeface="Arial" panose="020B0604020202020204" pitchFamily="34" charset="0"/>
                <a:cs typeface="Arial" panose="020B0604020202020204" pitchFamily="34" charset="0"/>
              </a:rPr>
              <a:t>Hình a: </a:t>
            </a:r>
            <a:r>
              <a:rPr lang="vi-VN" sz="2400" dirty="0">
                <a:latin typeface="Arial" panose="020B0604020202020204" pitchFamily="34" charset="0"/>
                <a:cs typeface="Arial" panose="020B0604020202020204" pitchFamily="34" charset="0"/>
              </a:rPr>
              <a:t>Cày đất: làm xáo trộn đất mặt ở độ sâu khoảng 20 – 30 cm.</a:t>
            </a:r>
          </a:p>
          <a:p>
            <a:pPr algn="just"/>
            <a:r>
              <a:rPr lang="vi-VN" sz="2400" b="1" dirty="0">
                <a:latin typeface="Arial" panose="020B0604020202020204" pitchFamily="34" charset="0"/>
                <a:cs typeface="Arial" panose="020B0604020202020204" pitchFamily="34" charset="0"/>
              </a:rPr>
              <a:t>Hình b: </a:t>
            </a:r>
            <a:r>
              <a:rPr lang="vi-VN" sz="2400" dirty="0">
                <a:latin typeface="Arial" panose="020B0604020202020204" pitchFamily="34" charset="0"/>
                <a:cs typeface="Arial" panose="020B0604020202020204" pitchFamily="34" charset="0"/>
              </a:rPr>
              <a:t>Bừa và đập đất: làm nhỏ đất, thu gom cỏ dại, trộn đều phân và san phẳng mặt ruộng</a:t>
            </a:r>
          </a:p>
          <a:p>
            <a:pPr algn="just"/>
            <a:r>
              <a:rPr lang="vi-VN" sz="2400" b="1" dirty="0">
                <a:latin typeface="Arial" panose="020B0604020202020204" pitchFamily="34" charset="0"/>
                <a:cs typeface="Arial" panose="020B0604020202020204" pitchFamily="34" charset="0"/>
              </a:rPr>
              <a:t>Hình c: </a:t>
            </a:r>
            <a:r>
              <a:rPr lang="vi-VN" sz="2400" dirty="0">
                <a:latin typeface="Arial" panose="020B0604020202020204" pitchFamily="34" charset="0"/>
                <a:cs typeface="Arial" panose="020B0604020202020204" pitchFamily="34" charset="0"/>
              </a:rPr>
              <a:t>Lên luống: chống ngập úng, tạo tầng đất dày cho cây sinh trưởng, phát triển.</a:t>
            </a:r>
          </a:p>
          <a:p>
            <a:pPr algn="just"/>
            <a:r>
              <a:rPr lang="en-US" sz="2400" b="1" dirty="0">
                <a:latin typeface="Arial" panose="020B0604020202020204" pitchFamily="34" charset="0"/>
                <a:cs typeface="Arial" panose="020B0604020202020204" pitchFamily="34" charset="0"/>
              </a:rPr>
              <a:t>3</a:t>
            </a:r>
            <a:r>
              <a:rPr lang="vi-VN" sz="2400" b="1" dirty="0">
                <a:latin typeface="Arial" panose="020B0604020202020204" pitchFamily="34" charset="0"/>
                <a:cs typeface="Arial" panose="020B0604020202020204" pitchFamily="34" charset="0"/>
              </a:rPr>
              <a:t>.</a:t>
            </a:r>
            <a:r>
              <a:rPr lang="vi-VN" sz="2400" dirty="0">
                <a:latin typeface="Arial" panose="020B0604020202020204" pitchFamily="34" charset="0"/>
                <a:cs typeface="Arial" panose="020B0604020202020204" pitchFamily="34" charset="0"/>
              </a:rPr>
              <a:t> Các công cụ được sử dụng để làm đất là: máy cày, máy bừa, máy tạo luống, trâu cày, bừa, cuốc, xẻng.</a:t>
            </a:r>
          </a:p>
          <a:p>
            <a:pPr algn="just"/>
            <a:r>
              <a:rPr lang="en-US" sz="2400" dirty="0">
                <a:latin typeface="Arial" panose="020B0604020202020204" pitchFamily="34" charset="0"/>
                <a:cs typeface="Arial" panose="020B0604020202020204" pitchFamily="34" charset="0"/>
              </a:rPr>
              <a:t>4.</a:t>
            </a:r>
            <a:r>
              <a:rPr lang="vi-VN" sz="2400" dirty="0">
                <a:latin typeface="Arial" panose="020B0604020202020204" pitchFamily="34" charset="0"/>
                <a:cs typeface="Arial" panose="020B0604020202020204" pitchFamily="34" charset="0"/>
              </a:rPr>
              <a:t> Cần bón lót trước khi gieo trồng là vì nhằm cung cấp chất dinh dưỡng cho cây con ngay khi mới mọc hoặc mới bén rễ.</a:t>
            </a:r>
            <a:br>
              <a:rPr lang="vi-VN" sz="2400" dirty="0">
                <a:latin typeface="Arial" panose="020B0604020202020204" pitchFamily="34" charset="0"/>
                <a:cs typeface="Arial" panose="020B0604020202020204" pitchFamily="34" charset="0"/>
              </a:rPr>
            </a:br>
            <a:endParaRPr lang="vi-VN"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10">
                <a:solidFill>
                  <a:srgbClr val="FF0000"/>
                </a:solidFill>
              </a:rPr>
              <a:t>Chuẩn bị đất còn bao gồm việc tạo luống hay đắp mô phù hợp với từng loại cây trồng để dễ chăm sóc, chống ngập úng, tạo tầng đất dày cho cây phát triển</a:t>
            </a:r>
          </a:p>
        </p:txBody>
      </p:sp>
      <p:sp>
        <p:nvSpPr>
          <p:cNvPr id="3" name="Content Placeholder 2"/>
          <p:cNvSpPr>
            <a:spLocks noGrp="1"/>
          </p:cNvSpPr>
          <p:nvPr>
            <p:ph sz="half" idx="1"/>
          </p:nvPr>
        </p:nvSpPr>
        <p:spPr/>
        <p:txBody>
          <a:bodyPr/>
          <a:lstStyle/>
          <a:p>
            <a:r>
              <a:rPr lang="en-US"/>
              <a:t>Kĩ thuật lên luống:</a:t>
            </a:r>
          </a:p>
          <a:p>
            <a:r>
              <a:rPr lang="en-US"/>
              <a:t>+Chọn luống</a:t>
            </a:r>
          </a:p>
          <a:p>
            <a:r>
              <a:rPr lang="en-US"/>
              <a:t>+Kích thước luống</a:t>
            </a:r>
          </a:p>
          <a:p>
            <a:r>
              <a:rPr lang="en-US"/>
              <a:t>+Độ cao của luống</a:t>
            </a:r>
          </a:p>
        </p:txBody>
      </p:sp>
      <p:pic>
        <p:nvPicPr>
          <p:cNvPr id="5" name="Content Placeholder 4" descr="luong khoai"/>
          <p:cNvPicPr>
            <a:picLocks noGrp="1" noChangeAspect="1"/>
          </p:cNvPicPr>
          <p:nvPr>
            <p:ph sz="half" idx="2"/>
          </p:nvPr>
        </p:nvPicPr>
        <p:blipFill>
          <a:blip r:embed="rId2"/>
          <a:stretch>
            <a:fillRect/>
          </a:stretch>
        </p:blipFill>
        <p:spPr>
          <a:xfrm>
            <a:off x="4419600" y="1752600"/>
            <a:ext cx="4038600" cy="2271395"/>
          </a:xfrm>
          <a:prstGeom prst="rect">
            <a:avLst/>
          </a:prstGeom>
        </p:spPr>
      </p:pic>
      <p:pic>
        <p:nvPicPr>
          <p:cNvPr id="6" name="Picture 5" descr="luong rau"/>
          <p:cNvPicPr>
            <a:picLocks noChangeAspect="1"/>
          </p:cNvPicPr>
          <p:nvPr/>
        </p:nvPicPr>
        <p:blipFill>
          <a:blip r:embed="rId3"/>
          <a:stretch>
            <a:fillRect/>
          </a:stretch>
        </p:blipFill>
        <p:spPr>
          <a:xfrm>
            <a:off x="304800" y="4304665"/>
            <a:ext cx="4543425" cy="2273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4537A-E2E9-4EB7-AD91-D2F1B51C4450}"/>
              </a:ext>
            </a:extLst>
          </p:cNvPr>
          <p:cNvSpPr>
            <a:spLocks noGrp="1"/>
          </p:cNvSpPr>
          <p:nvPr>
            <p:ph type="title"/>
          </p:nvPr>
        </p:nvSpPr>
        <p:spPr/>
        <p:txBody>
          <a:bodyPr>
            <a:normAutofit/>
          </a:bodyPr>
          <a:lstStyle/>
          <a:p>
            <a:pPr algn="l"/>
            <a:r>
              <a:rPr lang="en-US" sz="3600" dirty="0">
                <a:solidFill>
                  <a:srgbClr val="FF0000"/>
                </a:solidFill>
              </a:rPr>
              <a:t>1.2. </a:t>
            </a:r>
            <a:r>
              <a:rPr lang="en-US" sz="3600" dirty="0" err="1">
                <a:solidFill>
                  <a:srgbClr val="FF0000"/>
                </a:solidFill>
              </a:rPr>
              <a:t>Các</a:t>
            </a:r>
            <a:r>
              <a:rPr lang="en-US" sz="3600" dirty="0">
                <a:solidFill>
                  <a:srgbClr val="FF0000"/>
                </a:solidFill>
              </a:rPr>
              <a:t> </a:t>
            </a:r>
            <a:r>
              <a:rPr lang="en-US" sz="3600" dirty="0" err="1">
                <a:solidFill>
                  <a:srgbClr val="FF0000"/>
                </a:solidFill>
              </a:rPr>
              <a:t>bước</a:t>
            </a:r>
            <a:r>
              <a:rPr lang="en-US" sz="3600" dirty="0">
                <a:solidFill>
                  <a:srgbClr val="FF0000"/>
                </a:solidFill>
              </a:rPr>
              <a:t> </a:t>
            </a:r>
            <a:r>
              <a:rPr lang="en-US" sz="3600" dirty="0" err="1">
                <a:solidFill>
                  <a:srgbClr val="FF0000"/>
                </a:solidFill>
              </a:rPr>
              <a:t>thực</a:t>
            </a:r>
            <a:r>
              <a:rPr lang="en-US" sz="3600" dirty="0">
                <a:solidFill>
                  <a:srgbClr val="FF0000"/>
                </a:solidFill>
              </a:rPr>
              <a:t> </a:t>
            </a:r>
            <a:r>
              <a:rPr lang="en-US" sz="3600" dirty="0" err="1">
                <a:solidFill>
                  <a:srgbClr val="FF0000"/>
                </a:solidFill>
              </a:rPr>
              <a:t>hành</a:t>
            </a:r>
            <a:endParaRPr lang="en-US" sz="3600" dirty="0">
              <a:solidFill>
                <a:srgbClr val="FF0000"/>
              </a:solidFill>
            </a:endParaRPr>
          </a:p>
        </p:txBody>
      </p:sp>
      <p:sp>
        <p:nvSpPr>
          <p:cNvPr id="3" name="Content Placeholder 2">
            <a:extLst>
              <a:ext uri="{FF2B5EF4-FFF2-40B4-BE49-F238E27FC236}">
                <a16:creationId xmlns:a16="http://schemas.microsoft.com/office/drawing/2014/main" id="{7B2564F3-1EF9-4317-871D-23D3D7005113}"/>
              </a:ext>
            </a:extLst>
          </p:cNvPr>
          <p:cNvSpPr>
            <a:spLocks noGrp="1"/>
          </p:cNvSpPr>
          <p:nvPr>
            <p:ph idx="1"/>
          </p:nvPr>
        </p:nvSpPr>
        <p:spPr/>
        <p:txBody>
          <a:bodyPr/>
          <a:lstStyle/>
          <a:p>
            <a:pPr algn="just"/>
            <a:r>
              <a:rPr lang="en-US" dirty="0" err="1"/>
              <a:t>Xác</a:t>
            </a:r>
            <a:r>
              <a:rPr lang="en-US" dirty="0"/>
              <a:t> </a:t>
            </a:r>
            <a:r>
              <a:rPr lang="en-US" dirty="0" err="1"/>
              <a:t>định</a:t>
            </a:r>
            <a:r>
              <a:rPr lang="en-US" dirty="0"/>
              <a:t> </a:t>
            </a:r>
            <a:r>
              <a:rPr lang="en-US" dirty="0" err="1"/>
              <a:t>diện</a:t>
            </a:r>
            <a:r>
              <a:rPr lang="en-US" dirty="0"/>
              <a:t> </a:t>
            </a:r>
            <a:r>
              <a:rPr lang="en-US" dirty="0" err="1"/>
              <a:t>tích</a:t>
            </a:r>
            <a:r>
              <a:rPr lang="en-US" dirty="0"/>
              <a:t> </a:t>
            </a:r>
            <a:r>
              <a:rPr lang="en-US" dirty="0" err="1"/>
              <a:t>đất</a:t>
            </a:r>
            <a:r>
              <a:rPr lang="en-US" dirty="0"/>
              <a:t> </a:t>
            </a:r>
            <a:r>
              <a:rPr lang="en-US" dirty="0" err="1"/>
              <a:t>trồng</a:t>
            </a:r>
            <a:r>
              <a:rPr lang="en-US" dirty="0"/>
              <a:t>.</a:t>
            </a:r>
          </a:p>
          <a:p>
            <a:pPr algn="just"/>
            <a:r>
              <a:rPr lang="en-US" dirty="0" err="1"/>
              <a:t>Vệ</a:t>
            </a:r>
            <a:r>
              <a:rPr lang="en-US" dirty="0"/>
              <a:t> </a:t>
            </a:r>
            <a:r>
              <a:rPr lang="en-US" dirty="0" err="1"/>
              <a:t>sinh</a:t>
            </a:r>
            <a:r>
              <a:rPr lang="en-US" dirty="0"/>
              <a:t> </a:t>
            </a:r>
            <a:r>
              <a:rPr lang="en-US" dirty="0" err="1"/>
              <a:t>đất</a:t>
            </a:r>
            <a:r>
              <a:rPr lang="en-US" dirty="0"/>
              <a:t> </a:t>
            </a:r>
            <a:r>
              <a:rPr lang="en-US" dirty="0" err="1"/>
              <a:t>trồng</a:t>
            </a:r>
            <a:r>
              <a:rPr lang="en-US" dirty="0"/>
              <a:t>.</a:t>
            </a:r>
          </a:p>
          <a:p>
            <a:pPr algn="just"/>
            <a:r>
              <a:rPr lang="en-US" dirty="0" err="1"/>
              <a:t>Làm</a:t>
            </a:r>
            <a:r>
              <a:rPr lang="en-US" dirty="0"/>
              <a:t> </a:t>
            </a:r>
            <a:r>
              <a:rPr lang="en-US" dirty="0" err="1"/>
              <a:t>đất</a:t>
            </a:r>
            <a:r>
              <a:rPr lang="en-US" dirty="0"/>
              <a:t> </a:t>
            </a:r>
            <a:r>
              <a:rPr lang="en-US" dirty="0" err="1"/>
              <a:t>và</a:t>
            </a:r>
            <a:r>
              <a:rPr lang="en-US" dirty="0"/>
              <a:t> </a:t>
            </a:r>
            <a:r>
              <a:rPr lang="en-US" dirty="0" err="1"/>
              <a:t>cải</a:t>
            </a:r>
            <a:r>
              <a:rPr lang="en-US" dirty="0"/>
              <a:t> </a:t>
            </a:r>
            <a:r>
              <a:rPr lang="en-US" dirty="0" err="1"/>
              <a:t>tạo</a:t>
            </a:r>
            <a:r>
              <a:rPr lang="en-US" dirty="0"/>
              <a:t> </a:t>
            </a:r>
            <a:r>
              <a:rPr lang="en-US" dirty="0" err="1"/>
              <a:t>đất</a:t>
            </a:r>
            <a:r>
              <a:rPr lang="en-US" dirty="0"/>
              <a:t>: </a:t>
            </a:r>
            <a:r>
              <a:rPr lang="en-US" dirty="0" err="1"/>
              <a:t>cày</a:t>
            </a:r>
            <a:r>
              <a:rPr lang="en-US" dirty="0"/>
              <a:t>, </a:t>
            </a:r>
            <a:r>
              <a:rPr lang="en-US" dirty="0" err="1"/>
              <a:t>bừa</a:t>
            </a:r>
            <a:r>
              <a:rPr lang="en-US" dirty="0"/>
              <a:t>, </a:t>
            </a:r>
            <a:r>
              <a:rPr lang="en-US" dirty="0" err="1"/>
              <a:t>lên</a:t>
            </a:r>
            <a:r>
              <a:rPr lang="en-US" dirty="0"/>
              <a:t> </a:t>
            </a:r>
            <a:r>
              <a:rPr lang="en-US" dirty="0" err="1"/>
              <a:t>luống</a:t>
            </a:r>
            <a:r>
              <a:rPr lang="en-US" dirty="0"/>
              <a:t>, </a:t>
            </a:r>
            <a:r>
              <a:rPr lang="en-US" dirty="0" err="1"/>
              <a:t>bón</a:t>
            </a:r>
            <a:r>
              <a:rPr lang="en-US" dirty="0"/>
              <a:t> </a:t>
            </a:r>
            <a:r>
              <a:rPr lang="en-US" dirty="0" err="1"/>
              <a:t>phân</a:t>
            </a:r>
            <a:r>
              <a:rPr lang="en-US" dirty="0"/>
              <a:t>, </a:t>
            </a:r>
            <a:r>
              <a:rPr lang="en-US" dirty="0" err="1"/>
              <a:t>bón</a:t>
            </a:r>
            <a:r>
              <a:rPr lang="en-US" dirty="0"/>
              <a:t> </a:t>
            </a:r>
            <a:r>
              <a:rPr lang="en-US" dirty="0" err="1"/>
              <a:t>vôi</a:t>
            </a:r>
            <a:r>
              <a:rPr lang="en-US" dirty="0"/>
              <a:t>…</a:t>
            </a:r>
          </a:p>
          <a:p>
            <a:pPr marL="0" indent="0" algn="just">
              <a:buNone/>
            </a:pPr>
            <a:endParaRPr lang="en-US" dirty="0"/>
          </a:p>
        </p:txBody>
      </p:sp>
    </p:spTree>
    <p:extLst>
      <p:ext uri="{BB962C8B-B14F-4D97-AF65-F5344CB8AC3E}">
        <p14:creationId xmlns:p14="http://schemas.microsoft.com/office/powerpoint/2010/main" val="1692261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2114</Words>
  <Application>Microsoft Office PowerPoint</Application>
  <PresentationFormat>On-screen Show (4:3)</PresentationFormat>
  <Paragraphs>152</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(Body)</vt:lpstr>
      <vt:lpstr>Cambria</vt:lpstr>
      <vt:lpstr>Times New Roman</vt:lpstr>
      <vt:lpstr>Office Theme</vt:lpstr>
      <vt:lpstr>PowerPoint Presentation</vt:lpstr>
      <vt:lpstr>PowerPoint Presentation</vt:lpstr>
      <vt:lpstr>1.Chuẩn bị đất trồng: Quan sát hình 3.1 em hãy cho biết những công việc nào thuộc giai đoạn chuẩn bị đất trồng</vt:lpstr>
      <vt:lpstr>PowerPoint Presentation</vt:lpstr>
      <vt:lpstr>Vậy mục đích của việc chuẩn bị đất trước khi gieo trồng là gì?</vt:lpstr>
      <vt:lpstr>PowerPoint Presentation</vt:lpstr>
      <vt:lpstr>PowerPoint Presentation</vt:lpstr>
      <vt:lpstr>Chuẩn bị đất còn bao gồm việc tạo luống hay đắp mô phù hợp với từng loại cây trồng để dễ chăm sóc, chống ngập úng, tạo tầng đất dày cho cây phát triển</vt:lpstr>
      <vt:lpstr>1.2. Các bước thực hành</vt:lpstr>
      <vt:lpstr>PowerPoint Presentation</vt:lpstr>
      <vt:lpstr>Đối với hạt giống, em hãy cho biết hạt lúa trong hình nào dưới đây có thể gieo ngay, vì sao?</vt:lpstr>
      <vt:lpstr>PowerPoint Presentation</vt:lpstr>
      <vt:lpstr>PowerPoint Presentation</vt:lpstr>
      <vt:lpstr>PowerPoint Presentation</vt:lpstr>
      <vt:lpstr>3.1. Mục đích</vt:lpstr>
      <vt:lpstr>PowerPoint Presentation</vt:lpstr>
      <vt:lpstr>PowerPoint Presentation</vt:lpstr>
      <vt:lpstr>PowerPoint Presentation</vt:lpstr>
      <vt:lpstr>4. CHĂM SÓC</vt:lpstr>
      <vt:lpstr>PowerPoint Presentation</vt:lpstr>
      <vt:lpstr>4.1. Mục đích</vt:lpstr>
      <vt:lpstr>1. Vì sao cần phải tỉa dặm cây sau một thời gian gieo trồng? 2. Phân bón dùng để bón thúc thường có đặc điểm gì?</vt:lpstr>
      <vt:lpstr>5. Thu hoạch</vt:lpstr>
      <vt:lpstr>5.1. Mục đích</vt:lpstr>
      <vt:lpstr>PowerPoint Presentation</vt:lpstr>
      <vt:lpstr>Những loại cây trồng khác nhau sẽ có phương pháp thu hoạch khác nhau, em hãy hoàn thành bài tập sau đây để tìm hiểu việc ứng dụng các phương pháp thu hoạch</vt:lpstr>
      <vt:lpstr>Quy trình thu hoạch nông sản được thực hiện theo những bước cơ bản nào?</vt:lpstr>
      <vt:lpstr>LUYỆN TẬP</vt:lpstr>
      <vt:lpstr>Hãy ghép các công việc a,b,c,d ở hình 3.8 cho phù hợp các các chú thích:</vt:lpstr>
      <vt:lpstr>VẬN DỤNG</vt:lpstr>
    </vt:vector>
  </TitlesOfParts>
  <Manager>LXN</Manager>
  <Company>Du An-Mien Phi-STEM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subject>Du An-Mien Phi-STEM</dc:subject>
  <dc:creator>Du An-Mien Phi-STEM</dc:creator>
  <cp:keywords>Du An-Mien Phi-STEM</cp:keywords>
  <dc:description>Du An-Mien Phi-STEM</dc:description>
  <cp:lastModifiedBy>Admin</cp:lastModifiedBy>
  <cp:revision>52</cp:revision>
  <dcterms:created xsi:type="dcterms:W3CDTF">2022-07-15T07:39:00Z</dcterms:created>
  <dcterms:modified xsi:type="dcterms:W3CDTF">2023-09-28T01:29:36Z</dcterms:modified>
  <cp:category>Du An-Mien Phi-STEM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3080C314AE8248CAA4E37C550D9ADD54</vt:lpwstr>
  </property>
  <property fmtid="{D5CDD505-2E9C-101B-9397-08002B2CF9AE}" pid="3" name="KSOProductBuildVer">
    <vt:lpwstr>1033-11.2.0.11191</vt:lpwstr>
  </property>
</Properties>
</file>